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56" r:id="rId2"/>
    <p:sldId id="371" r:id="rId3"/>
    <p:sldId id="373" r:id="rId4"/>
    <p:sldId id="372" r:id="rId5"/>
    <p:sldId id="321" r:id="rId6"/>
    <p:sldId id="359" r:id="rId7"/>
    <p:sldId id="374" r:id="rId8"/>
    <p:sldId id="354" r:id="rId9"/>
    <p:sldId id="355" r:id="rId10"/>
    <p:sldId id="322" r:id="rId11"/>
    <p:sldId id="323" r:id="rId12"/>
    <p:sldId id="356" r:id="rId13"/>
    <p:sldId id="325" r:id="rId14"/>
    <p:sldId id="326" r:id="rId15"/>
    <p:sldId id="357" r:id="rId16"/>
    <p:sldId id="328" r:id="rId17"/>
    <p:sldId id="329" r:id="rId18"/>
    <p:sldId id="330" r:id="rId19"/>
    <p:sldId id="358" r:id="rId20"/>
    <p:sldId id="332" r:id="rId21"/>
    <p:sldId id="333" r:id="rId22"/>
    <p:sldId id="368" r:id="rId23"/>
    <p:sldId id="352" r:id="rId24"/>
    <p:sldId id="360" r:id="rId25"/>
    <p:sldId id="361" r:id="rId26"/>
    <p:sldId id="362" r:id="rId27"/>
    <p:sldId id="369" r:id="rId28"/>
    <p:sldId id="363" r:id="rId29"/>
    <p:sldId id="364" r:id="rId30"/>
    <p:sldId id="370" r:id="rId31"/>
    <p:sldId id="375" r:id="rId32"/>
    <p:sldId id="377" r:id="rId33"/>
    <p:sldId id="376" r:id="rId34"/>
    <p:sldId id="340" r:id="rId35"/>
    <p:sldId id="303" r:id="rId36"/>
    <p:sldId id="306" r:id="rId37"/>
    <p:sldId id="342" r:id="rId38"/>
    <p:sldId id="304" r:id="rId39"/>
    <p:sldId id="301" r:id="rId40"/>
    <p:sldId id="308" r:id="rId41"/>
    <p:sldId id="307" r:id="rId42"/>
    <p:sldId id="300" r:id="rId43"/>
    <p:sldId id="309" r:id="rId44"/>
    <p:sldId id="310" r:id="rId45"/>
    <p:sldId id="317" r:id="rId46"/>
    <p:sldId id="318" r:id="rId47"/>
    <p:sldId id="319" r:id="rId48"/>
    <p:sldId id="312" r:id="rId49"/>
    <p:sldId id="315" r:id="rId50"/>
    <p:sldId id="365" r:id="rId51"/>
    <p:sldId id="314" r:id="rId52"/>
    <p:sldId id="366" r:id="rId53"/>
    <p:sldId id="311" r:id="rId54"/>
    <p:sldId id="313" r:id="rId55"/>
    <p:sldId id="351" r:id="rId56"/>
    <p:sldId id="344" r:id="rId57"/>
    <p:sldId id="345" r:id="rId58"/>
    <p:sldId id="346" r:id="rId59"/>
    <p:sldId id="347" r:id="rId60"/>
    <p:sldId id="348" r:id="rId61"/>
    <p:sldId id="349" r:id="rId62"/>
    <p:sldId id="341" r:id="rId6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7925" autoAdjust="0"/>
  </p:normalViewPr>
  <p:slideViewPr>
    <p:cSldViewPr snapToGrid="0" snapToObjects="1">
      <p:cViewPr varScale="1">
        <p:scale>
          <a:sx n="82" d="100"/>
          <a:sy n="82" d="100"/>
        </p:scale>
        <p:origin x="-1912" y="-104"/>
      </p:cViewPr>
      <p:guideLst>
        <p:guide orient="horz" pos="2160"/>
        <p:guide pos="2880"/>
      </p:guideLst>
    </p:cSldViewPr>
  </p:slideViewPr>
  <p:outlineViewPr>
    <p:cViewPr>
      <p:scale>
        <a:sx n="33" d="100"/>
        <a:sy n="33" d="100"/>
      </p:scale>
      <p:origin x="0" y="718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A83900-C1FA-8B4E-9BC5-5219F1207972}" type="datetimeFigureOut">
              <a:rPr lang="fr-FR" smtClean="0"/>
              <a:t>12/04/21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42B6B-9BE1-3147-ADEB-BDD8EB22B26C}" type="slidenum">
              <a:rPr lang="fr-FR" smtClean="0"/>
              <a:t>‹#›</a:t>
            </a:fld>
            <a:endParaRPr lang="fr-FR"/>
          </a:p>
        </p:txBody>
      </p:sp>
    </p:spTree>
    <p:extLst>
      <p:ext uri="{BB962C8B-B14F-4D97-AF65-F5344CB8AC3E}">
        <p14:creationId xmlns:p14="http://schemas.microsoft.com/office/powerpoint/2010/main" val="40286782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Bonjour à toutes et tous.  Oui,</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Je voudrais vous parler de développement et de sénescence.</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1</a:t>
            </a:fld>
            <a:endParaRPr lang="fr-FR"/>
          </a:p>
        </p:txBody>
      </p:sp>
    </p:spTree>
    <p:extLst>
      <p:ext uri="{BB962C8B-B14F-4D97-AF65-F5344CB8AC3E}">
        <p14:creationId xmlns:p14="http://schemas.microsoft.com/office/powerpoint/2010/main" val="3643880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a:t>
            </a:r>
            <a:r>
              <a:rPr lang="fr-FR" baseline="0" dirty="0" smtClean="0"/>
              <a:t> exemple, ce </a:t>
            </a:r>
            <a:r>
              <a:rPr lang="fr-FR" dirty="0" smtClean="0"/>
              <a:t>Pin </a:t>
            </a:r>
            <a:r>
              <a:rPr lang="fr-FR" dirty="0" err="1" smtClean="0"/>
              <a:t>Bristlecone</a:t>
            </a:r>
            <a:r>
              <a:rPr lang="fr-FR" baseline="0" dirty="0" smtClean="0"/>
              <a:t> </a:t>
            </a:r>
            <a:r>
              <a:rPr lang="fr-FR" dirty="0" smtClean="0"/>
              <a:t>en Californie, qui a 5.000 ans,</a:t>
            </a:r>
            <a:r>
              <a:rPr lang="fr-FR" baseline="0" dirty="0" smtClean="0"/>
              <a:t> et dont le génome reste fonctionnel après un nombre considérable de divisions cellulaires.</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10</a:t>
            </a:fld>
            <a:endParaRPr lang="fr-FR"/>
          </a:p>
        </p:txBody>
      </p:sp>
    </p:spTree>
    <p:extLst>
      <p:ext uri="{BB962C8B-B14F-4D97-AF65-F5344CB8AC3E}">
        <p14:creationId xmlns:p14="http://schemas.microsoft.com/office/powerpoint/2010/main" val="3517568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observe même des mutations substantielles, qui n’empêchent pas le génome de rester fonctionnel.</a:t>
            </a:r>
            <a:r>
              <a:rPr lang="fr-FR" baseline="0" dirty="0" smtClean="0"/>
              <a:t>  </a:t>
            </a:r>
            <a:r>
              <a:rPr lang="fr-FR" dirty="0" smtClean="0"/>
              <a:t>Des</a:t>
            </a:r>
            <a:r>
              <a:rPr lang="fr-FR" baseline="0" dirty="0" smtClean="0"/>
              <a:t> t</a:t>
            </a:r>
            <a:r>
              <a:rPr lang="fr-FR" dirty="0" smtClean="0"/>
              <a:t>ravaux en Guyane, cités</a:t>
            </a:r>
            <a:r>
              <a:rPr lang="fr-FR" baseline="0" dirty="0" smtClean="0"/>
              <a:t> par Francis Halley dans l’éloge de la plante, indiquent que l’on a identifié des génomes différents dans différents secteurs de la canopée d’un même arbre.  Le génome peut donc varier au fil des mutations au sein d’un même individu, tout en restant fonctionnel.</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11</a:t>
            </a:fld>
            <a:endParaRPr lang="fr-FR"/>
          </a:p>
        </p:txBody>
      </p:sp>
    </p:spTree>
    <p:extLst>
      <p:ext uri="{BB962C8B-B14F-4D97-AF65-F5344CB8AC3E}">
        <p14:creationId xmlns:p14="http://schemas.microsoft.com/office/powerpoint/2010/main" val="123472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Si l’on considère des colonies clonales.</a:t>
            </a: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12</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 exemple les </a:t>
            </a:r>
            <a:r>
              <a:rPr lang="fr-FR" baseline="0" dirty="0" smtClean="0"/>
              <a:t>fraisiers : l</a:t>
            </a:r>
            <a:r>
              <a:rPr lang="fr-FR" dirty="0" smtClean="0"/>
              <a:t>e même génome franchit un nombre considérable de divisions cellulaires tout en restant</a:t>
            </a:r>
            <a:r>
              <a:rPr lang="fr-FR" baseline="0" dirty="0" smtClean="0"/>
              <a:t> fonctionnel</a:t>
            </a:r>
            <a:r>
              <a:rPr lang="is-IS" baseline="0" dirty="0" smtClean="0"/>
              <a:t>…  Les fraisiers individuels naissent, croissent, puis sont victimes de sénescence et meurent, alors que leur génome reste fonctionnel et qu’il permet de développer de nouveaux fraisiers au sein de la colonie... </a:t>
            </a: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13</a:t>
            </a:fld>
            <a:endParaRPr lang="fr-FR"/>
          </a:p>
        </p:txBody>
      </p:sp>
    </p:spTree>
    <p:extLst>
      <p:ext uri="{BB962C8B-B14F-4D97-AF65-F5344CB8AC3E}">
        <p14:creationId xmlns:p14="http://schemas.microsoft.com/office/powerpoint/2010/main" val="2836770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 même dans</a:t>
            </a:r>
            <a:r>
              <a:rPr lang="fr-FR" baseline="0" dirty="0" smtClean="0"/>
              <a:t> cette colonie de peupliers, au Canada, qui a </a:t>
            </a:r>
            <a:r>
              <a:rPr lang="fr-FR" dirty="0" smtClean="0"/>
              <a:t>80.000 ans.</a:t>
            </a:r>
            <a:r>
              <a:rPr lang="fr-FR" baseline="0" dirty="0" smtClean="0"/>
              <a:t> L</a:t>
            </a:r>
            <a:r>
              <a:rPr lang="is-IS" baseline="0" dirty="0" smtClean="0"/>
              <a:t>es peupliers individuels naissent, croissent, puis arrivent à maturité et disparaissent, bien que leur génome soit toujours fonctionnel et </a:t>
            </a:r>
            <a:r>
              <a:rPr lang="fr-FR" baseline="0" dirty="0" smtClean="0"/>
              <a:t>que la colonie perdure et continue à développer de nouveaux arbres.</a:t>
            </a:r>
            <a:endParaRPr lang="fr-FR" dirty="0" smtClean="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14</a:t>
            </a:fld>
            <a:endParaRPr lang="fr-FR"/>
          </a:p>
        </p:txBody>
      </p:sp>
    </p:spTree>
    <p:extLst>
      <p:ext uri="{BB962C8B-B14F-4D97-AF65-F5344CB8AC3E}">
        <p14:creationId xmlns:p14="http://schemas.microsoft.com/office/powerpoint/2010/main" val="3907188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voyons</a:t>
            </a:r>
            <a:r>
              <a:rPr lang="fr-FR" baseline="0" dirty="0" smtClean="0"/>
              <a:t> donc que l’altération du génome n’explique pas la sénescence dans des organismes végétaux très anciens, où le génome reste fonctionnel, même après un très grand nombre de réplications et une très longue vie de l’organisme.</a:t>
            </a:r>
          </a:p>
          <a:p>
            <a:endParaRPr lang="fr-FR" baseline="0" dirty="0" smtClean="0"/>
          </a:p>
          <a:p>
            <a:r>
              <a:rPr lang="fr-FR" baseline="0" dirty="0" smtClean="0"/>
              <a:t>Mais en plus, à l’inverse, on trouve des exemples où la sénescence a lieu dans des systèmes jeunes où l’altération du génome n’a pas encore pu avoir une grande influence.</a:t>
            </a:r>
            <a:endParaRPr lang="fr-FR" dirty="0" smtClean="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15</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Par exemple l’usure du génome n’explique pas la rupture d’organes végétaux qui arrive</a:t>
            </a:r>
            <a:r>
              <a:rPr lang="fr-FR" baseline="0" dirty="0" smtClean="0"/>
              <a:t> très tôt </a:t>
            </a:r>
            <a:r>
              <a:rPr lang="fr-FR" dirty="0" smtClean="0"/>
              <a:t>: comme la  chute des feuilles (aucune feuille n’est éternelle, même dans un arbre à feuillage persistant)</a:t>
            </a:r>
            <a:r>
              <a:rPr lang="is-IS" dirty="0" smtClean="0"/>
              <a: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16</a:t>
            </a:fld>
            <a:endParaRPr lang="fr-FR"/>
          </a:p>
        </p:txBody>
      </p:sp>
    </p:spTree>
    <p:extLst>
      <p:ext uri="{BB962C8B-B14F-4D97-AF65-F5344CB8AC3E}">
        <p14:creationId xmlns:p14="http://schemas.microsoft.com/office/powerpoint/2010/main" val="2446423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dirty="0" smtClean="0"/>
              <a:t>… la </a:t>
            </a:r>
            <a:r>
              <a:rPr lang="fr-FR" dirty="0" smtClean="0"/>
              <a:t>chute des</a:t>
            </a:r>
            <a:r>
              <a:rPr lang="fr-FR" baseline="0" dirty="0" smtClean="0"/>
              <a:t> </a:t>
            </a:r>
            <a:r>
              <a:rPr lang="is-IS" dirty="0" smtClean="0"/>
              <a:t>p</a:t>
            </a:r>
            <a:r>
              <a:rPr lang="fr-FR" dirty="0" smtClean="0"/>
              <a:t>étales des fleurs</a:t>
            </a:r>
            <a:r>
              <a:rPr lang="is-IS" dirty="0" smtClean="0"/>
              <a: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17</a:t>
            </a:fld>
            <a:endParaRPr lang="fr-FR"/>
          </a:p>
        </p:txBody>
      </p:sp>
    </p:spTree>
    <p:extLst>
      <p:ext uri="{BB962C8B-B14F-4D97-AF65-F5344CB8AC3E}">
        <p14:creationId xmlns:p14="http://schemas.microsoft.com/office/powerpoint/2010/main" val="798155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s-IS" dirty="0" smtClean="0"/>
              <a:t>…ou la chute des </a:t>
            </a:r>
            <a:r>
              <a:rPr lang="fr-FR" dirty="0" smtClean="0"/>
              <a:t>fruits</a:t>
            </a:r>
            <a:r>
              <a:rPr lang="is-IS" dirty="0" smtClean="0"/>
              <a: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18</a:t>
            </a:fld>
            <a:endParaRPr lang="fr-FR"/>
          </a:p>
        </p:txBody>
      </p:sp>
    </p:spTree>
    <p:extLst>
      <p:ext uri="{BB962C8B-B14F-4D97-AF65-F5344CB8AC3E}">
        <p14:creationId xmlns:p14="http://schemas.microsoft.com/office/powerpoint/2010/main" val="1787309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L’altération du génome n’explique pas non plus la disparition très rapide (en terme du</a:t>
            </a:r>
            <a:r>
              <a:rPr lang="fr-FR" baseline="0" dirty="0" smtClean="0"/>
              <a:t> nombre de divisions cellulaires) </a:t>
            </a:r>
            <a:r>
              <a:rPr lang="fr-FR" dirty="0" smtClean="0"/>
              <a:t>des espèces annuelles,</a:t>
            </a:r>
            <a:r>
              <a:rPr lang="fr-FR" baseline="0" dirty="0" smtClean="0"/>
              <a:t> </a:t>
            </a:r>
            <a:r>
              <a:rPr lang="fr-FR" dirty="0" smtClean="0"/>
              <a:t>comme de</a:t>
            </a:r>
            <a:r>
              <a:rPr lang="fr-FR" baseline="0" dirty="0" smtClean="0"/>
              <a:t> nombreuses </a:t>
            </a:r>
            <a:r>
              <a:rPr lang="fr-FR" dirty="0" smtClean="0"/>
              <a:t>plantes</a:t>
            </a:r>
            <a:r>
              <a:rPr lang="is-IS" dirty="0" smtClean="0"/>
              <a: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19</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 développement et la sénescence des systèmes, des systèmes au sens large.</a:t>
            </a:r>
            <a:r>
              <a:rPr lang="fr-FR" sz="1200" kern="1200" baseline="0" dirty="0" smtClean="0">
                <a:solidFill>
                  <a:schemeClr val="tx1"/>
                </a:solidFill>
                <a:effectLst/>
                <a:latin typeface="+mn-lt"/>
                <a:ea typeface="+mn-ea"/>
                <a:cs typeface="+mn-cs"/>
              </a:rPr>
              <a:t>  L’approche que je voudrais développer ici s’applique a priori à n’importe quel système, quelle que soit sa nature : qu’il soit minéral, vivant, social, écologique, etc.</a:t>
            </a:r>
          </a:p>
          <a:p>
            <a:endParaRPr lang="fr-FR" sz="1200" kern="1200" baseline="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Et</a:t>
            </a:r>
            <a:r>
              <a:rPr lang="fr-FR" sz="1200" kern="1200" baseline="0" dirty="0" smtClean="0">
                <a:solidFill>
                  <a:schemeClr val="tx1"/>
                </a:solidFill>
                <a:effectLst/>
                <a:latin typeface="+mn-lt"/>
                <a:ea typeface="+mn-ea"/>
                <a:cs typeface="+mn-cs"/>
              </a:rPr>
              <a:t> je voudrais vous proposer d’analyser le développement et la sénescence </a:t>
            </a:r>
            <a:r>
              <a:rPr lang="fr-FR" sz="1200" kern="1200" dirty="0" smtClean="0">
                <a:solidFill>
                  <a:schemeClr val="tx1"/>
                </a:solidFill>
                <a:effectLst/>
                <a:latin typeface="+mn-lt"/>
                <a:ea typeface="+mn-ea"/>
                <a:cs typeface="+mn-cs"/>
              </a:rPr>
              <a:t>sous un</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angle particulier : sous l’angle de la</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structure des systèmes, et des contraintes qui s’appliquent sur leurs composants.</a:t>
            </a: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2</a:t>
            </a:fld>
            <a:endParaRPr lang="fr-FR"/>
          </a:p>
        </p:txBody>
      </p:sp>
    </p:spTree>
    <p:extLst>
      <p:ext uri="{BB962C8B-B14F-4D97-AF65-F5344CB8AC3E}">
        <p14:creationId xmlns:p14="http://schemas.microsoft.com/office/powerpoint/2010/main" val="3643880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s-IS" dirty="0" smtClean="0"/>
              <a:t>… ici le maïs...</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20</a:t>
            </a:fld>
            <a:endParaRPr lang="fr-FR"/>
          </a:p>
        </p:txBody>
      </p:sp>
    </p:spTree>
    <p:extLst>
      <p:ext uri="{BB962C8B-B14F-4D97-AF65-F5344CB8AC3E}">
        <p14:creationId xmlns:p14="http://schemas.microsoft.com/office/powerpoint/2010/main" val="3468766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s-IS" dirty="0" smtClean="0"/>
              <a:t>… dont chaque pied se développe et meurt en une année...</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21</a:t>
            </a:fld>
            <a:endParaRPr lang="fr-FR"/>
          </a:p>
        </p:txBody>
      </p:sp>
    </p:spTree>
    <p:extLst>
      <p:ext uri="{BB962C8B-B14F-4D97-AF65-F5344CB8AC3E}">
        <p14:creationId xmlns:p14="http://schemas.microsoft.com/office/powerpoint/2010/main" val="3893027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a:t>
            </a:r>
            <a:r>
              <a:rPr lang="is-IS" dirty="0" smtClean="0"/>
              <a:t>u bien les plantes à rhizome, comme les iris.  Le rhizome a un développement indéfini et perdure indéfiniment, mais chaque</a:t>
            </a:r>
            <a:r>
              <a:rPr lang="is-IS" baseline="0" dirty="0" smtClean="0"/>
              <a:t> iris naît, croit, puis arrive à maturité et disparaît, sur un cycle annuel ...</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22</a:t>
            </a:fld>
            <a:endParaRPr lang="fr-FR"/>
          </a:p>
        </p:txBody>
      </p:sp>
    </p:spTree>
    <p:extLst>
      <p:ext uri="{BB962C8B-B14F-4D97-AF65-F5344CB8AC3E}">
        <p14:creationId xmlns:p14="http://schemas.microsoft.com/office/powerpoint/2010/main" val="38930272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Mais</a:t>
            </a:r>
            <a:r>
              <a:rPr lang="fr-FR" baseline="0" dirty="0" smtClean="0"/>
              <a:t> aussi de nombreux animaux, comme les moustiques, de nombreux papillons, ou certains poissons, qui ont aussi un cycle de vie annuel.</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23</a:t>
            </a:fld>
            <a:endParaRPr lang="fr-FR"/>
          </a:p>
        </p:txBody>
      </p:sp>
    </p:spTree>
    <p:extLst>
      <p:ext uri="{BB962C8B-B14F-4D97-AF65-F5344CB8AC3E}">
        <p14:creationId xmlns:p14="http://schemas.microsoft.com/office/powerpoint/2010/main" val="3424350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Ces deux</a:t>
            </a:r>
            <a:r>
              <a:rPr lang="fr-FR" baseline="0" dirty="0" smtClean="0"/>
              <a:t> premières théories, fondées sur</a:t>
            </a:r>
            <a:r>
              <a:rPr lang="fr-FR" dirty="0" smtClean="0"/>
              <a:t> l’altération du génome au fil des réplications, ne semblent pas épuiser la question de la sénescence.</a:t>
            </a:r>
          </a:p>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Voyons</a:t>
            </a:r>
            <a:r>
              <a:rPr lang="fr-FR" baseline="0" dirty="0" smtClean="0"/>
              <a:t> donc</a:t>
            </a:r>
            <a:r>
              <a:rPr lang="fr-FR" dirty="0" smtClean="0"/>
              <a:t> un autre grand groupe</a:t>
            </a:r>
            <a:r>
              <a:rPr lang="fr-FR" baseline="0" dirty="0" smtClean="0"/>
              <a:t> de théories, fondées cette fois sur les défauts du génome issu de l’évolution.</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L’idée est que certains gènes, plus précisément certains allèles, sont responsables de la sénescence.  Et que ces gènes ne sont pas éliminés, voire sont parfois favorisés par l’évolution.</a:t>
            </a:r>
          </a:p>
          <a:p>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24</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baseline="0" dirty="0" smtClean="0"/>
              <a:t>La première théorie est celle de l’accumulation de mutations, introduite par Medawar en 1952.</a:t>
            </a:r>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is-IS" baseline="0" dirty="0" smtClean="0"/>
              <a:t>L</a:t>
            </a:r>
            <a:r>
              <a:rPr lang="fr-FR" baseline="0" dirty="0" smtClean="0"/>
              <a:t>es gènes responsables de la sénescence ne sont pas éliminés parce que ces gènes s’expriment à un âge avancé, et que les individus meurent avant de vieillir, parce que dans la nature, les individus meurent par accident, de maladie ou victimes de la prédation, avant que la sénescence ne les gagne.</a:t>
            </a:r>
            <a:endParaRPr lang="is-I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La sélection naturelle a ainsi laissé s’accumuler des mutations délétères au cours de l’évolution.</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25</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La deuxième théorie est celle de la pléiotropie antagoniste, introduite par Williams en 1957.</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Il s’agit d’un compromis entre deux traits codés par le même gène : un trait favorable lorsque l’individu est jeune, et un autre défavorable lorsqu’il est âgé.</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Cela semble peu compatible avec l’universalité du phénomène de sénescence, qui touche toutes les espèces.  Il faudrait pour chaque espèce identifier un groupe de traits responsable de la sénescence, et que pour chacun de ces traits, on identifie un ou plusieurs gènes qui le codent, ET qui codent en même temps pour un trait favorable au jeune âge. </a:t>
            </a:r>
            <a:endParaRPr lang="is-I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26</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troisième théorie est celle du Soma jetable, introduite par Kirkwood en 1977.</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Elle</a:t>
            </a:r>
            <a:r>
              <a:rPr lang="fr-FR" baseline="0" dirty="0" smtClean="0"/>
              <a:t> considère une concurrence entre la capacité de maintenance et la capacité de reproduction.  Elle considère qu’il y a un conflit d’allocation de ressources entre d’une part la capacité de se développer rapidement pour se reproduire tôt et d’avoir un taux de fertilité élevé, et d’autre part la capacité de maintenir le bon fonctionnement de l’organisme sur le long terme.</a:t>
            </a:r>
          </a:p>
          <a:p>
            <a:pPr marL="0" marR="0" indent="0" algn="l" defTabSz="457200" rtl="0" eaLnBrk="1" fontAlgn="auto" latinLnBrk="0" hangingPunct="1">
              <a:lnSpc>
                <a:spcPct val="100000"/>
              </a:lnSpc>
              <a:spcBef>
                <a:spcPts val="0"/>
              </a:spcBef>
              <a:spcAft>
                <a:spcPts val="0"/>
              </a:spcAft>
              <a:buClrTx/>
              <a:buSzTx/>
              <a:buFontTx/>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La sélection naturelle favorise alors la reproduction, au détriment de la survie de l’organisme après la reproduction.  Ce raisonnement est en partie circulaire, car il repose sur l’hypothèse implicite que la fertilité diminue avec l’âge.  Il serait évidemment faux, par exemple, dans le cas où plus on avancerait en âge, plus on serait fertile</a:t>
            </a:r>
            <a:r>
              <a:rPr lang="is-IS" baseline="0" dirty="0" smtClean="0"/>
              <a:t>…</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27</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a:t>
            </a:r>
            <a:r>
              <a:rPr lang="fr-FR" baseline="0" dirty="0" smtClean="0"/>
              <a:t> y aussi les tenants d’une s</a:t>
            </a:r>
            <a:r>
              <a:rPr lang="fr-FR" dirty="0" smtClean="0"/>
              <a:t>énescence</a:t>
            </a:r>
            <a:r>
              <a:rPr lang="fr-FR" baseline="0" dirty="0" smtClean="0"/>
              <a:t> programmée.  Une sénescence programmée, chez l’homme, ce serait pratique : cela supposerait qu’il y a des gènes responsables de provoquer la sénescence : il suffirait a priori d’identifier ces gènes, et de les désactiver, pour supprimer la sénescence</a:t>
            </a:r>
            <a:r>
              <a:rPr lang="is-IS" baseline="0" dirty="0" smtClean="0"/>
              <a:t>… </a:t>
            </a:r>
            <a:r>
              <a:rPr lang="fr-FR" baseline="0" dirty="0" smtClean="0"/>
              <a:t>Cette théorie est généralement réfutée, chez les animaux, en dehors de quelques espèces particulières :</a:t>
            </a:r>
          </a:p>
          <a:p>
            <a:endParaRPr lang="fr-FR" baseline="0" dirty="0" smtClean="0"/>
          </a:p>
          <a:p>
            <a:pPr marL="800100" lvl="1" indent="-342900">
              <a:buFont typeface="Arial"/>
              <a:buChar char="•"/>
            </a:pPr>
            <a:r>
              <a:rPr lang="fr-FR" dirty="0" smtClean="0"/>
              <a:t>on</a:t>
            </a:r>
            <a:r>
              <a:rPr lang="fr-FR" baseline="0" dirty="0" smtClean="0"/>
              <a:t> considère que la sénescence programmée ne peut pas avoir été </a:t>
            </a:r>
            <a:r>
              <a:rPr lang="fr-FR" dirty="0" smtClean="0"/>
              <a:t>sélectionnée</a:t>
            </a:r>
            <a:r>
              <a:rPr lang="fr-FR" baseline="0" dirty="0" smtClean="0"/>
              <a:t> par l’évolution,</a:t>
            </a:r>
            <a:r>
              <a:rPr lang="fr-FR" dirty="0" smtClean="0"/>
              <a:t> car tout simplement, dans la nature, l’individu meurt généralement avant de vieillir,</a:t>
            </a:r>
          </a:p>
          <a:p>
            <a:pPr marL="800100" marR="0" lvl="1" indent="-342900" algn="l" defTabSz="457200" rtl="0" eaLnBrk="1" fontAlgn="auto" latinLnBrk="0" hangingPunct="1">
              <a:lnSpc>
                <a:spcPct val="100000"/>
              </a:lnSpc>
              <a:spcBef>
                <a:spcPts val="0"/>
              </a:spcBef>
              <a:spcAft>
                <a:spcPts val="0"/>
              </a:spcAft>
              <a:buClrTx/>
              <a:buSzTx/>
              <a:buFont typeface="Arial"/>
              <a:buChar char="•"/>
              <a:tabLst/>
              <a:defRPr/>
            </a:pPr>
            <a:r>
              <a:rPr lang="fr-FR" dirty="0" smtClean="0"/>
              <a:t>il y a cependant quelques cas</a:t>
            </a:r>
            <a:r>
              <a:rPr lang="fr-FR" baseline="0" dirty="0" smtClean="0"/>
              <a:t> particuliers où la sénescence programmée semble acceptée comme une possibilité : lorsqu’un parent peut se</a:t>
            </a:r>
            <a:r>
              <a:rPr lang="fr-FR" dirty="0" smtClean="0"/>
              <a:t> sacrifier en faveur de ses descendants : c’est le</a:t>
            </a:r>
            <a:r>
              <a:rPr lang="fr-FR" baseline="0" dirty="0" smtClean="0"/>
              <a:t> cas par </a:t>
            </a:r>
            <a:r>
              <a:rPr lang="fr-FR" dirty="0" smtClean="0"/>
              <a:t>exemple du saumon du Pacifique</a:t>
            </a:r>
            <a:r>
              <a:rPr lang="fr-FR" baseline="0" dirty="0" smtClean="0"/>
              <a:t> : il meurt juste après la ponte, pour que son corps nourrisse ses descendants.</a:t>
            </a:r>
            <a:endParaRPr lang="fr-FR" dirty="0" smtClean="0"/>
          </a:p>
          <a:p>
            <a:pPr marL="800100" lvl="1" indent="-342900">
              <a:buFont typeface="Arial"/>
              <a:buChar char="•"/>
            </a:pPr>
            <a:r>
              <a:rPr lang="fr-FR" dirty="0" smtClean="0"/>
              <a:t>mais</a:t>
            </a:r>
            <a:r>
              <a:rPr lang="fr-FR" baseline="0" dirty="0" smtClean="0"/>
              <a:t> l</a:t>
            </a:r>
            <a:r>
              <a:rPr lang="fr-FR" dirty="0" smtClean="0"/>
              <a:t>a notion de sénescence programmée pourrait être intéressante aussi, pour les espèces annuelles, les plantes annuelles, les insectes annuels,</a:t>
            </a:r>
            <a:r>
              <a:rPr lang="fr-FR" baseline="0" dirty="0" smtClean="0"/>
              <a:t> et </a:t>
            </a:r>
            <a:r>
              <a:rPr lang="fr-FR" dirty="0" smtClean="0"/>
              <a:t>pour les organes de plantes</a:t>
            </a:r>
            <a:r>
              <a:rPr lang="is-IS" dirty="0" smtClean="0"/>
              <a:t>…</a:t>
            </a:r>
            <a:endParaRPr lang="fr-FR"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28</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s-IS" dirty="0" smtClean="0"/>
              <a:t>Dans</a:t>
            </a:r>
            <a:r>
              <a:rPr lang="is-IS" baseline="0" dirty="0" smtClean="0"/>
              <a:t> un autre ordre d’idée, on </a:t>
            </a:r>
            <a:r>
              <a:rPr lang="is-IS" dirty="0" smtClean="0"/>
              <a:t>peut aussi utiliser</a:t>
            </a:r>
            <a:r>
              <a:rPr lang="is-IS" baseline="0" dirty="0" smtClean="0"/>
              <a:t> la théorie de la </a:t>
            </a:r>
            <a:r>
              <a:rPr lang="is-IS" dirty="0" smtClean="0"/>
              <a:t>fiabilité.</a:t>
            </a:r>
          </a:p>
          <a:p>
            <a:endParaRPr lang="is-IS" dirty="0" smtClean="0"/>
          </a:p>
          <a:p>
            <a:r>
              <a:rPr lang="fr-FR" dirty="0" smtClean="0"/>
              <a:t>Les</a:t>
            </a:r>
            <a:r>
              <a:rPr lang="fr-FR" baseline="0" dirty="0" smtClean="0"/>
              <a:t> travaux dans ce domaine s’inspirent de l’étude </a:t>
            </a:r>
            <a:r>
              <a:rPr lang="is-IS" dirty="0" smtClean="0"/>
              <a:t>des processus industriels.</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29</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Avant de commencer, il</a:t>
            </a:r>
            <a:r>
              <a:rPr lang="fr-FR" sz="1200" kern="1200" baseline="0" dirty="0" smtClean="0">
                <a:solidFill>
                  <a:schemeClr val="tx1"/>
                </a:solidFill>
                <a:effectLst/>
                <a:latin typeface="+mn-lt"/>
                <a:ea typeface="+mn-ea"/>
                <a:cs typeface="+mn-cs"/>
              </a:rPr>
              <a:t> faut préciser</a:t>
            </a:r>
            <a:r>
              <a:rPr lang="fr-FR" sz="1200" kern="1200" dirty="0" smtClean="0">
                <a:solidFill>
                  <a:schemeClr val="tx1"/>
                </a:solidFill>
                <a:effectLst/>
                <a:latin typeface="+mn-lt"/>
                <a:ea typeface="+mn-ea"/>
                <a:cs typeface="+mn-cs"/>
              </a:rPr>
              <a:t> qu’Il n’y a pas encore de formalisation, elle</a:t>
            </a:r>
            <a:r>
              <a:rPr lang="fr-FR" sz="1200" kern="1200" baseline="0" dirty="0" smtClean="0">
                <a:solidFill>
                  <a:schemeClr val="tx1"/>
                </a:solidFill>
                <a:effectLst/>
                <a:latin typeface="+mn-lt"/>
                <a:ea typeface="+mn-ea"/>
                <a:cs typeface="+mn-cs"/>
              </a:rPr>
              <a:t> reste à développer</a:t>
            </a:r>
            <a:r>
              <a:rPr lang="fr-FR" sz="1200" kern="1200" dirty="0" smtClean="0">
                <a:solidFill>
                  <a:schemeClr val="tx1"/>
                </a:solidFill>
                <a:effectLst/>
                <a:latin typeface="+mn-lt"/>
                <a:ea typeface="+mn-ea"/>
                <a:cs typeface="+mn-cs"/>
              </a:rPr>
              <a:t>. Ce</a:t>
            </a:r>
            <a:r>
              <a:rPr lang="fr-FR" sz="1200" kern="1200" baseline="0" dirty="0" smtClean="0">
                <a:solidFill>
                  <a:schemeClr val="tx1"/>
                </a:solidFill>
                <a:effectLst/>
                <a:latin typeface="+mn-lt"/>
                <a:ea typeface="+mn-ea"/>
                <a:cs typeface="+mn-cs"/>
              </a:rPr>
              <a:t> que j</a:t>
            </a:r>
            <a:r>
              <a:rPr lang="fr-FR" sz="1200" kern="1200" dirty="0" smtClean="0">
                <a:solidFill>
                  <a:schemeClr val="tx1"/>
                </a:solidFill>
                <a:effectLst/>
                <a:latin typeface="+mn-lt"/>
                <a:ea typeface="+mn-ea"/>
                <a:cs typeface="+mn-cs"/>
              </a:rPr>
              <a:t>e vais vous proposer ici, ce sont plutôt des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intuitions, des pistes de réflexion.</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Mais</a:t>
            </a:r>
            <a:r>
              <a:rPr lang="fr-FR" sz="1200" kern="1200" baseline="0" dirty="0" smtClean="0">
                <a:solidFill>
                  <a:schemeClr val="tx1"/>
                </a:solidFill>
                <a:effectLst/>
                <a:latin typeface="+mn-lt"/>
                <a:ea typeface="+mn-ea"/>
                <a:cs typeface="+mn-cs"/>
              </a:rPr>
              <a:t> c</a:t>
            </a:r>
            <a:r>
              <a:rPr lang="fr-FR" sz="1200" kern="1200" dirty="0" smtClean="0">
                <a:solidFill>
                  <a:schemeClr val="tx1"/>
                </a:solidFill>
                <a:effectLst/>
                <a:latin typeface="+mn-lt"/>
                <a:ea typeface="+mn-ea"/>
                <a:cs typeface="+mn-cs"/>
              </a:rPr>
              <a:t>es intuitions s’appuient sur des observations dans des domaines très divers.</a:t>
            </a:r>
            <a:endParaRPr lang="fr-FR" sz="1200" kern="1200" baseline="0" dirty="0" smtClean="0">
              <a:solidFill>
                <a:schemeClr val="tx1"/>
              </a:solidFill>
              <a:effectLst/>
              <a:latin typeface="+mn-lt"/>
              <a:ea typeface="+mn-ea"/>
              <a:cs typeface="+mn-cs"/>
            </a:endParaRPr>
          </a:p>
          <a:p>
            <a:endParaRPr lang="fr-FR" sz="1200" kern="1200" baseline="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Donc, si on arrive à mettre au point un formalisme, si on arrive à démontrer quelques propriétés, le</a:t>
            </a:r>
            <a:r>
              <a:rPr lang="fr-FR" sz="1200" kern="1200" baseline="0" dirty="0" smtClean="0">
                <a:solidFill>
                  <a:schemeClr val="tx1"/>
                </a:solidFill>
                <a:effectLst/>
                <a:latin typeface="+mn-lt"/>
                <a:ea typeface="+mn-ea"/>
                <a:cs typeface="+mn-cs"/>
              </a:rPr>
              <a:t> champ d’application</a:t>
            </a:r>
            <a:r>
              <a:rPr lang="fr-FR" sz="1200" kern="1200" dirty="0" smtClean="0">
                <a:solidFill>
                  <a:schemeClr val="tx1"/>
                </a:solidFill>
                <a:effectLst/>
                <a:latin typeface="+mn-lt"/>
                <a:ea typeface="+mn-ea"/>
                <a:cs typeface="+mn-cs"/>
              </a:rPr>
              <a:t> peut être important.</a:t>
            </a:r>
          </a:p>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3</a:t>
            </a:fld>
            <a:endParaRPr lang="fr-FR"/>
          </a:p>
        </p:txBody>
      </p:sp>
    </p:spTree>
    <p:extLst>
      <p:ext uri="{BB962C8B-B14F-4D97-AF65-F5344CB8AC3E}">
        <p14:creationId xmlns:p14="http://schemas.microsoft.com/office/powerpoint/2010/main" val="3643880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s-IS" dirty="0" smtClean="0"/>
              <a:t>Un aspect remarquabe est qu’avec des modèles simples, on</a:t>
            </a:r>
            <a:r>
              <a:rPr lang="is-IS" baseline="0" dirty="0" smtClean="0"/>
              <a:t> arrive à retrouver la sénescence d’un système.</a:t>
            </a:r>
          </a:p>
          <a:p>
            <a:pPr marL="0" marR="0" indent="0" algn="l" defTabSz="457200" rtl="0" eaLnBrk="1" fontAlgn="auto" latinLnBrk="0" hangingPunct="1">
              <a:lnSpc>
                <a:spcPct val="100000"/>
              </a:lnSpc>
              <a:spcBef>
                <a:spcPts val="0"/>
              </a:spcBef>
              <a:spcAft>
                <a:spcPts val="0"/>
              </a:spcAft>
              <a:buClrTx/>
              <a:buSzTx/>
              <a:buFontTx/>
              <a:buNone/>
              <a:tabLst/>
              <a:defRPr/>
            </a:pPr>
            <a:endParaRPr lang="is-IS" baseline="0" dirty="0" smtClean="0"/>
          </a:p>
          <a:p>
            <a:r>
              <a:rPr lang="is-IS" baseline="0" dirty="0" smtClean="0"/>
              <a:t>On arrive à montrer que le taux de mortalité de l’organisme augmente avec le temps : le système vieillit !  Plus précisément, on montre que </a:t>
            </a:r>
            <a:r>
              <a:rPr lang="is-IS" sz="1200" kern="1200" dirty="0" smtClean="0">
                <a:solidFill>
                  <a:schemeClr val="tx1"/>
                </a:solidFill>
                <a:effectLst/>
                <a:latin typeface="+mn-lt"/>
                <a:ea typeface="+mn-ea"/>
                <a:cs typeface="+mn-cs"/>
              </a:rPr>
              <a:t>le taux de mortalité augmente exponentiellement avec l’âge, et ce taux se stabilise ensuite au-delà d’un certain âge, comme cela est constaté en biologie.</a:t>
            </a:r>
          </a:p>
          <a:p>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30</a:t>
            </a:fld>
            <a:endParaRPr lang="fr-FR"/>
          </a:p>
        </p:txBody>
      </p:sp>
    </p:spTree>
    <p:extLst>
      <p:ext uri="{BB962C8B-B14F-4D97-AF65-F5344CB8AC3E}">
        <p14:creationId xmlns:p14="http://schemas.microsoft.com/office/powerpoint/2010/main" val="725131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Mais les modèles restent très simples au regard de la complexité d’un organisme vivant.  Et ils utilisent des hypothèses restrictives : par exemple, ils considèrent un stock limité de composants, et ils ne tiennent pas compte du fait que les composants peuvent se renouveler, comme le font les cellules</a:t>
            </a:r>
            <a:r>
              <a:rPr lang="is-IS" sz="1200" kern="120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endParaRPr lang="fr-FR" dirty="0" smtClean="0"/>
          </a:p>
          <a:p>
            <a:endParaRPr lang="fr-FR" dirty="0" smtClean="0"/>
          </a:p>
          <a:p>
            <a:r>
              <a:rPr lang="fr-FR" dirty="0" err="1" smtClean="0"/>
              <a:t>Gavirlov</a:t>
            </a:r>
            <a:r>
              <a:rPr lang="fr-FR" dirty="0" smtClean="0"/>
              <a:t> et </a:t>
            </a:r>
            <a:r>
              <a:rPr lang="fr-FR" dirty="0" err="1" smtClean="0"/>
              <a:t>Gavrilova</a:t>
            </a:r>
            <a:r>
              <a:rPr lang="fr-FR" dirty="0" smtClean="0"/>
              <a:t> USA, notamment beaucoup publié</a:t>
            </a:r>
            <a:r>
              <a:rPr lang="fr-FR" baseline="0" dirty="0" smtClean="0"/>
              <a:t> dans ce domaine, notamment dans </a:t>
            </a:r>
            <a:r>
              <a:rPr lang="fr-FR" baseline="0" dirty="0" err="1" smtClean="0"/>
              <a:t>Theoretical</a:t>
            </a:r>
            <a:r>
              <a:rPr lang="fr-FR" baseline="0" dirty="0" smtClean="0"/>
              <a:t> </a:t>
            </a:r>
            <a:r>
              <a:rPr lang="fr-FR" baseline="0" dirty="0" err="1" smtClean="0"/>
              <a:t>Biology</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31</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Je proposerais une solution de nature systémique, qui utilise seulement la différentiation cellulaire, qui permet de construire les tissus et les organes.  L’intuition est que la différentiation cellulaire continue à intervenir après la fin du développement lorsque les cellules se renouvellent.  Ce renouvellement est soumis à la sélection naturelle locale, et les cellules qui se reproduisent le plus vite sont favorisées ; ce sont celles qui se reproduisent au plus juste, quitte à perdre certaines de leurs capacités qui sont utiles au fonctionnement de l’organisme dans son ensemble.  Il s’agit d’une optimisation locale au détriment du fonctionnement global ; cela vient de ce que le renouvellement est influencé essentiellement par les conditions locales autour de la cellule, et qu’il n’y a pas de contrôle global.  Cela entraîne à terme une détérioration des fonctions du système, qui peut aller jusqu’à la mort de l’organisme.  La différentiation cellulaire joue donc un rôle positif au cours du développement, mais une fois que la structure du système est stabilisée, elle joue une rôle négatif en dégradant les fonctions du système.</a:t>
            </a: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32</a:t>
            </a:fld>
            <a:endParaRPr lang="fr-FR"/>
          </a:p>
        </p:txBody>
      </p:sp>
    </p:spTree>
    <p:extLst>
      <p:ext uri="{BB962C8B-B14F-4D97-AF65-F5344CB8AC3E}">
        <p14:creationId xmlns:p14="http://schemas.microsoft.com/office/powerpoint/2010/main" val="1155681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On peut aussi constater quelque chose d’analogue dans une structure sociale : chaque agent a tendance à optimiser son comportement selon son environnement immédiat, ce qui peut être au détriment du fonctionnement global.  Exemple des procédures administratives : chacun ajoute sa contrainte : un nouveau document à fournir, une nouvelle demande de signature, un mot de passe supplémentaire, un délai de traitement, sans réaliser que la procédure, dans son ensemble, devient lourde, voire contradictoire, bloquante dans certains cas, et impossible à respecter</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33</a:t>
            </a:fld>
            <a:endParaRPr lang="fr-FR"/>
          </a:p>
        </p:txBody>
      </p:sp>
    </p:spTree>
    <p:extLst>
      <p:ext uri="{BB962C8B-B14F-4D97-AF65-F5344CB8AC3E}">
        <p14:creationId xmlns:p14="http://schemas.microsoft.com/office/powerpoint/2010/main" val="1155681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Je me suis dit ensuite qu’en dehors du vivant on pouvait retrouver des situations analogues.</a:t>
            </a:r>
          </a:p>
          <a:p>
            <a:endParaRPr lang="fr-FR" dirty="0" smtClean="0"/>
          </a:p>
          <a:p>
            <a:r>
              <a:rPr lang="fr-FR" dirty="0" smtClean="0"/>
              <a:t>Il y</a:t>
            </a:r>
            <a:r>
              <a:rPr lang="fr-FR" baseline="0" dirty="0" smtClean="0"/>
              <a:t> a aussi des capacités d’auto-organisation, de reproduction, de développement, et on retrouve les mêmes phénomènes de sénescence.  </a:t>
            </a:r>
          </a:p>
          <a:p>
            <a:endParaRPr lang="fr-FR" baseline="0" dirty="0" smtClean="0"/>
          </a:p>
          <a:p>
            <a:r>
              <a:rPr lang="fr-FR" baseline="0" dirty="0" smtClean="0"/>
              <a:t>On observe cela dans des systèmes minéraux, sociaux ou écologiques</a:t>
            </a:r>
            <a:r>
              <a:rPr lang="is-IS" baseline="0" dirty="0" smtClean="0"/>
              <a: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34</a:t>
            </a:fld>
            <a:endParaRPr lang="fr-FR"/>
          </a:p>
        </p:txBody>
      </p:sp>
    </p:spTree>
    <p:extLst>
      <p:ext uri="{BB962C8B-B14F-4D97-AF65-F5344CB8AC3E}">
        <p14:creationId xmlns:p14="http://schemas.microsoft.com/office/powerpoint/2010/main" val="575905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voit cela dans le domaine minéral, pour un objet en métal</a:t>
            </a:r>
            <a:r>
              <a:rPr lang="fr-FR" baseline="0" dirty="0" smtClean="0"/>
              <a:t> par exemple, comme ici, un ressort en acier.</a:t>
            </a:r>
          </a:p>
          <a:p>
            <a:endParaRPr lang="fr-FR" baseline="0" dirty="0" smtClean="0"/>
          </a:p>
          <a:p>
            <a:r>
              <a:rPr lang="fr-FR" baseline="0" dirty="0" smtClean="0"/>
              <a:t>On part d’une phase liquide, malléable par excellence.</a:t>
            </a:r>
          </a:p>
          <a:p>
            <a:endParaRPr lang="fr-FR" baseline="0" dirty="0" smtClean="0"/>
          </a:p>
          <a:p>
            <a:r>
              <a:rPr lang="fr-FR" baseline="0" dirty="0" smtClean="0"/>
              <a:t>Puis il se produit une cristallisation, des contraintes chimiques et spatiales appliquées aux atomes de métal, qui conduit à une phase solide et élastique : si l’on étire le ressort dans certaines limites, puis qu’on le relâche, il revient spontanément dans sa forme d’origine.</a:t>
            </a:r>
          </a:p>
          <a:p>
            <a:endParaRPr lang="fr-FR" baseline="0" dirty="0" smtClean="0"/>
          </a:p>
          <a:p>
            <a:r>
              <a:rPr lang="fr-FR" baseline="0" dirty="0" smtClean="0"/>
              <a:t>Puis au fil du temps, une oxydation va intervenir, qui va rigidifier le ressort : l’amplitude des déformations acceptables sera réduite : le ressort perd sa capacité à emmagasiner l’énergie de la déformation pour la restituer ensuite en revenant spontanément à sa forme initiale.  Et le ressort casse si la sollicitation est trop forte.  Et en fin de compte, le ressort finit par se désintégrer.</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35</a:t>
            </a:fld>
            <a:endParaRPr lang="fr-FR"/>
          </a:p>
        </p:txBody>
      </p:sp>
    </p:spTree>
    <p:extLst>
      <p:ext uri="{BB962C8B-B14F-4D97-AF65-F5344CB8AC3E}">
        <p14:creationId xmlns:p14="http://schemas.microsoft.com/office/powerpoint/2010/main" val="18203892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Toujours dans le domaine</a:t>
            </a:r>
            <a:r>
              <a:rPr lang="fr-FR" baseline="0" dirty="0" smtClean="0"/>
              <a:t> minéral, mais à une tout autre échelle : ici, un fleuve, on retrouve une séquence analogue.</a:t>
            </a:r>
            <a:endParaRPr lang="fr-FR" dirty="0" smtClean="0"/>
          </a:p>
          <a:p>
            <a:endParaRPr lang="fr-FR" dirty="0" smtClean="0"/>
          </a:p>
          <a:p>
            <a:r>
              <a:rPr lang="fr-FR" dirty="0" smtClean="0"/>
              <a:t>Au début on a un bassin versant potentiel, au relief peu marqué.</a:t>
            </a:r>
            <a:r>
              <a:rPr lang="fr-FR" baseline="0" dirty="0" smtClean="0"/>
              <a:t>  P</a:t>
            </a:r>
            <a:r>
              <a:rPr lang="fr-FR" dirty="0" smtClean="0"/>
              <a:t>uis l’écoulement régulier creuse</a:t>
            </a:r>
            <a:r>
              <a:rPr lang="fr-FR" baseline="0" dirty="0" smtClean="0"/>
              <a:t> le lit, rigidifie le parcours, et suscite l’érosion des rives. Quand le relief est peu marqué, on est dans une situation de malléabilité du parcours, quand le lit est très creusé, le fleuve est très élastique au sens où il peut accepter une grande variation du niveau de pluie sans sortir de son lit.  Puis l’érosion du relief finit par effacer progressivement les rives, le lit est moins marqué</a:t>
            </a:r>
            <a:r>
              <a:rPr lang="is-IS" baseline="0" dirty="0" smtClean="0"/>
              <a: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36</a:t>
            </a:fld>
            <a:endParaRPr lang="fr-FR"/>
          </a:p>
        </p:txBody>
      </p:sp>
    </p:spTree>
    <p:extLst>
      <p:ext uri="{BB962C8B-B14F-4D97-AF65-F5344CB8AC3E}">
        <p14:creationId xmlns:p14="http://schemas.microsoft.com/office/powerpoint/2010/main" val="28905418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Quand le relief est très érodé, comme ici le Mississippi, les crues font sortir le fleuve de son domaine de viabilité, le fleuve perd de son intégrité.  Et à la fin, lorsque le relief est complètement érodé, le fleuve disparaît.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37</a:t>
            </a:fld>
            <a:endParaRPr lang="fr-FR"/>
          </a:p>
        </p:txBody>
      </p:sp>
    </p:spTree>
    <p:extLst>
      <p:ext uri="{BB962C8B-B14F-4D97-AF65-F5344CB8AC3E}">
        <p14:creationId xmlns:p14="http://schemas.microsoft.com/office/powerpoint/2010/main" val="2890541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a:t>
            </a:r>
            <a:r>
              <a:rPr lang="fr-FR" baseline="0" dirty="0" smtClean="0"/>
              <a:t> un domaine complètement différent.  Le p</a:t>
            </a:r>
            <a:r>
              <a:rPr lang="fr-FR" dirty="0" smtClean="0"/>
              <a:t>ain : malléable avant la cuisson, la baguette a une certaine élasticité</a:t>
            </a:r>
            <a:r>
              <a:rPr lang="fr-FR" baseline="0" dirty="0" smtClean="0"/>
              <a:t> juste</a:t>
            </a:r>
            <a:r>
              <a:rPr lang="fr-FR" dirty="0" smtClean="0"/>
              <a:t> après la cuisson, puis elle devient rigide lorsque</a:t>
            </a:r>
            <a:r>
              <a:rPr lang="fr-FR" baseline="0" dirty="0" smtClean="0"/>
              <a:t> le pain rassit, elle le pain finit par partir en miettes.</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38</a:t>
            </a:fld>
            <a:endParaRPr lang="fr-FR"/>
          </a:p>
        </p:txBody>
      </p:sp>
    </p:spTree>
    <p:extLst>
      <p:ext uri="{BB962C8B-B14F-4D97-AF65-F5344CB8AC3E}">
        <p14:creationId xmlns:p14="http://schemas.microsoft.com/office/powerpoint/2010/main" val="32127855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le domaine</a:t>
            </a:r>
            <a:r>
              <a:rPr lang="fr-FR" baseline="0" dirty="0" smtClean="0"/>
              <a:t> végétal, la plantule est très molle, puis la tige devient élastique, et ensuite le tronc est rigide.</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39</a:t>
            </a:fld>
            <a:endParaRPr lang="fr-FR"/>
          </a:p>
        </p:txBody>
      </p:sp>
    </p:spTree>
    <p:extLst>
      <p:ext uri="{BB962C8B-B14F-4D97-AF65-F5344CB8AC3E}">
        <p14:creationId xmlns:p14="http://schemas.microsoft.com/office/powerpoint/2010/main" val="404669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En deux mots, l’idée c’est que la sénescence prolonge le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développement,</a:t>
            </a:r>
            <a:r>
              <a:rPr lang="fr-FR" sz="1200" kern="1200" baseline="0" dirty="0" smtClean="0">
                <a:solidFill>
                  <a:schemeClr val="tx1"/>
                </a:solidFill>
                <a:effectLst/>
                <a:latin typeface="+mn-lt"/>
                <a:ea typeface="+mn-ea"/>
                <a:cs typeface="+mn-cs"/>
              </a:rPr>
              <a:t> que développement et</a:t>
            </a:r>
            <a:r>
              <a:rPr lang="fr-FR" sz="1200" kern="1200" dirty="0" smtClean="0">
                <a:solidFill>
                  <a:schemeClr val="tx1"/>
                </a:solidFill>
                <a:effectLst/>
                <a:latin typeface="+mn-lt"/>
                <a:ea typeface="+mn-ea"/>
                <a:cs typeface="+mn-cs"/>
              </a:rPr>
              <a:t> sénescence forment un processus continu.  Et que ce processus fonctionne par accumulation de contraintes sur les composants du système.  Bien sûr, il y a en permanence des contraintes qui se relâchent, par exemple à l’échelle moléculaire, il y a des liaisons qui se rompent et des liaisons qui se forment.  Mais il y a une accumulation nette de contraintes.</a:t>
            </a: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Au début, pendant la phase de développement, cette accumulation joue un rôle positif : les contraintes relient les composants, elles contribuent à construire la structure du système ; mais ensuite, lorsque la structure a atteint sa maturité, les contraintes continuent à s’accumuler, et là, les</a:t>
            </a:r>
            <a:r>
              <a:rPr lang="fr-FR" sz="1200" kern="1200" baseline="0" dirty="0" smtClean="0">
                <a:solidFill>
                  <a:schemeClr val="tx1"/>
                </a:solidFill>
                <a:effectLst/>
                <a:latin typeface="+mn-lt"/>
                <a:ea typeface="+mn-ea"/>
                <a:cs typeface="+mn-cs"/>
              </a:rPr>
              <a:t> contraintes</a:t>
            </a:r>
            <a:r>
              <a:rPr lang="fr-FR" sz="1200" kern="1200" dirty="0" smtClean="0">
                <a:solidFill>
                  <a:schemeClr val="tx1"/>
                </a:solidFill>
                <a:effectLst/>
                <a:latin typeface="+mn-lt"/>
                <a:ea typeface="+mn-ea"/>
                <a:cs typeface="+mn-cs"/>
              </a:rPr>
              <a:t> jouent alors un rôle négatif : elles rigidifient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la</a:t>
            </a:r>
            <a:r>
              <a:rPr lang="fr-FR" sz="1200" kern="1200" baseline="0" dirty="0" smtClean="0">
                <a:solidFill>
                  <a:schemeClr val="tx1"/>
                </a:solidFill>
                <a:effectLst/>
                <a:latin typeface="+mn-lt"/>
                <a:ea typeface="+mn-ea"/>
                <a:cs typeface="+mn-cs"/>
              </a:rPr>
              <a:t> structure</a:t>
            </a:r>
            <a:r>
              <a:rPr lang="fr-FR" sz="1200" kern="1200" dirty="0" smtClean="0">
                <a:solidFill>
                  <a:schemeClr val="tx1"/>
                </a:solidFill>
                <a:effectLst/>
                <a:latin typeface="+mn-lt"/>
                <a:ea typeface="+mn-ea"/>
                <a:cs typeface="+mn-cs"/>
              </a:rPr>
              <a:t>, elles fragilisent le système.</a:t>
            </a: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4</a:t>
            </a:fld>
            <a:endParaRPr lang="fr-FR"/>
          </a:p>
        </p:txBody>
      </p:sp>
    </p:spTree>
    <p:extLst>
      <p:ext uri="{BB962C8B-B14F-4D97-AF65-F5344CB8AC3E}">
        <p14:creationId xmlns:p14="http://schemas.microsoft.com/office/powerpoint/2010/main" val="36438805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s-IS" dirty="0" smtClean="0"/>
              <a:t>Au niveau d’un organe</a:t>
            </a:r>
            <a:r>
              <a:rPr lang="is-IS" baseline="0" dirty="0" smtClean="0"/>
              <a:t> végétale, ici une feuille, on a aussi la même évolution</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40</a:t>
            </a:fld>
            <a:endParaRPr lang="fr-FR"/>
          </a:p>
        </p:txBody>
      </p:sp>
    </p:spTree>
    <p:extLst>
      <p:ext uri="{BB962C8B-B14F-4D97-AF65-F5344CB8AC3E}">
        <p14:creationId xmlns:p14="http://schemas.microsoft.com/office/powerpoint/2010/main" val="41008775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s-IS" dirty="0" smtClean="0"/>
              <a:t>De même pour un homme.  Le bébé est</a:t>
            </a:r>
            <a:r>
              <a:rPr lang="is-IS" baseline="0" dirty="0" smtClean="0"/>
              <a:t> encore plus malléable qu’élastique.  Le jeune adulte, quand son corps achève son développement, est au sommet de ses capacités athlétiques, puis nous devenons moins souples, moins élastiques, plus rigides, plus fragiles...</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41</a:t>
            </a:fld>
            <a:endParaRPr lang="fr-FR"/>
          </a:p>
        </p:txBody>
      </p:sp>
    </p:spTree>
    <p:extLst>
      <p:ext uri="{BB962C8B-B14F-4D97-AF65-F5344CB8AC3E}">
        <p14:creationId xmlns:p14="http://schemas.microsoft.com/office/powerpoint/2010/main" val="25882901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a:t>
            </a:r>
            <a:r>
              <a:rPr lang="fr-FR" baseline="0" dirty="0" smtClean="0"/>
              <a:t> observe aussi cela dans </a:t>
            </a:r>
            <a:r>
              <a:rPr lang="fr-FR" dirty="0" smtClean="0"/>
              <a:t>une structure sociale : ici l’équipe d’une jeune</a:t>
            </a:r>
            <a:r>
              <a:rPr lang="fr-FR" baseline="0" dirty="0" smtClean="0"/>
              <a:t> pousse est malléable, les rôles ne sont pas définis de façon rigide ; la production opérationnelle de grande ampleur nécessite bien sûr une structure plus élaborée, une spécialisation, une répartition des rôles, un séquencement des tâches ; mais cela ne doit pas empêcher l’élasticité, qui permet de gérer les variations des commandes sans casser l’usine ; si l’élasticité devient insuffisante, l’entreprise peut être en danger et se faire damer le pion par une entreprise plus jeune, plus réactive</a:t>
            </a:r>
            <a:r>
              <a:rPr lang="is-IS" baseline="0" dirty="0" smtClean="0"/>
              <a: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42</a:t>
            </a:fld>
            <a:endParaRPr lang="fr-FR"/>
          </a:p>
        </p:txBody>
      </p:sp>
    </p:spTree>
    <p:extLst>
      <p:ext uri="{BB962C8B-B14F-4D97-AF65-F5344CB8AC3E}">
        <p14:creationId xmlns:p14="http://schemas.microsoft.com/office/powerpoint/2010/main" val="2680555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retrouve ces phase aussi dans les structures mentales : avant</a:t>
            </a:r>
            <a:r>
              <a:rPr lang="fr-FR" baseline="0" dirty="0" smtClean="0"/>
              <a:t> d’apprendre une technique (à conduire par exemple) le cerveau est malléable, puis au cours de l’apprentissage et de la pratique, une structure s’y crée, de plus en plus efficace, mais aussi de plus en plus rigide</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43</a:t>
            </a:fld>
            <a:endParaRPr lang="fr-FR"/>
          </a:p>
        </p:txBody>
      </p:sp>
    </p:spTree>
    <p:extLst>
      <p:ext uri="{BB962C8B-B14F-4D97-AF65-F5344CB8AC3E}">
        <p14:creationId xmlns:p14="http://schemas.microsoft.com/office/powerpoint/2010/main" val="1974943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Dans le domaine règlementaire</a:t>
            </a:r>
            <a:r>
              <a:rPr lang="is-IS" dirty="0" smtClean="0"/>
              <a:t>… nous connaissons tous la propension des contraintes à s’accumuler et des procédures à se complexifier,</a:t>
            </a:r>
            <a:r>
              <a:rPr lang="is-IS" baseline="0" dirty="0" smtClean="0"/>
              <a:t> avec un cadre de plus en plus rigide qui nous est imposé.  Il est très rare qu’une procédure se simplifie spontanément ; quand une mesure restrictive est mise en place, il est difficile de la lever.</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44</a:t>
            </a:fld>
            <a:endParaRPr lang="fr-FR"/>
          </a:p>
        </p:txBody>
      </p:sp>
    </p:spTree>
    <p:extLst>
      <p:ext uri="{BB962C8B-B14F-4D97-AF65-F5344CB8AC3E}">
        <p14:creationId xmlns:p14="http://schemas.microsoft.com/office/powerpoint/2010/main" val="1884493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a:t>
            </a:r>
            <a:r>
              <a:rPr lang="fr-FR" baseline="0" dirty="0" smtClean="0"/>
              <a:t> voit donc que dans des domaines extrêmement divers, on retrouve une phase malléable</a:t>
            </a:r>
            <a:r>
              <a:rPr lang="is-IS" baseline="0" dirty="0" smtClean="0"/>
              <a: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45</a:t>
            </a:fld>
            <a:endParaRPr lang="fr-FR"/>
          </a:p>
        </p:txBody>
      </p:sp>
    </p:spTree>
    <p:extLst>
      <p:ext uri="{BB962C8B-B14F-4D97-AF65-F5344CB8AC3E}">
        <p14:creationId xmlns:p14="http://schemas.microsoft.com/office/powerpoint/2010/main" val="1912227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s-IS" dirty="0" smtClean="0"/>
              <a:t>… u</a:t>
            </a:r>
            <a:r>
              <a:rPr lang="fr-FR" dirty="0" smtClean="0"/>
              <a:t>ne phase élastique</a:t>
            </a:r>
            <a:r>
              <a:rPr lang="is-IS" dirty="0" smtClean="0"/>
              <a: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46</a:t>
            </a:fld>
            <a:endParaRPr lang="fr-FR"/>
          </a:p>
        </p:txBody>
      </p:sp>
    </p:spTree>
    <p:extLst>
      <p:ext uri="{BB962C8B-B14F-4D97-AF65-F5344CB8AC3E}">
        <p14:creationId xmlns:p14="http://schemas.microsoft.com/office/powerpoint/2010/main" val="16033447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s-IS" dirty="0" smtClean="0"/>
              <a:t>… et une phase de rigidification.</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47</a:t>
            </a:fld>
            <a:endParaRPr lang="fr-FR"/>
          </a:p>
        </p:txBody>
      </p:sp>
    </p:spTree>
    <p:extLst>
      <p:ext uri="{BB962C8B-B14F-4D97-AF65-F5344CB8AC3E}">
        <p14:creationId xmlns:p14="http://schemas.microsoft.com/office/powerpoint/2010/main" val="19118173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peut aussi constater que l’accumulation des contraintes</a:t>
            </a:r>
            <a:r>
              <a:rPr lang="fr-FR" baseline="0" dirty="0" smtClean="0"/>
              <a:t> au cours du développement et de la sénescence se produit de manière incrémentale, plutôt à un niveau micro, et plutôt de manière endogène ; et que la levée des contraintes se produit généralement par morceaux, par pans entiers, à un niveau macro, et plutôt sous des influences exogènes.</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48</a:t>
            </a:fld>
            <a:endParaRPr lang="fr-FR"/>
          </a:p>
        </p:txBody>
      </p:sp>
    </p:spTree>
    <p:extLst>
      <p:ext uri="{BB962C8B-B14F-4D97-AF65-F5344CB8AC3E}">
        <p14:creationId xmlns:p14="http://schemas.microsoft.com/office/powerpoint/2010/main" val="23200796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le voit ici dans le cas d’une maison.</a:t>
            </a:r>
          </a:p>
          <a:p>
            <a:endParaRPr lang="fr-FR" dirty="0" smtClean="0"/>
          </a:p>
          <a:p>
            <a:r>
              <a:rPr lang="fr-FR" dirty="0" smtClean="0"/>
              <a:t>On peut noter que c’est un phénomène général ; et même dans les cas où les composants sont faits pour être démontés (ex. Lego) : un enfant qui joue au Lego construit brique par brique, mais quand il défait,</a:t>
            </a:r>
            <a:r>
              <a:rPr lang="fr-FR" baseline="0" dirty="0" smtClean="0"/>
              <a:t> il le fait par grands morceaux, quitte à réduire ensuite ces morceaux jusqu’aux briques élémentaires, il ne reprend pas à l’envers la séquence du montage</a:t>
            </a:r>
            <a:r>
              <a:rPr lang="is-IS" baseline="0" dirty="0" smtClean="0"/>
              <a: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49</a:t>
            </a:fld>
            <a:endParaRPr lang="fr-FR"/>
          </a:p>
        </p:txBody>
      </p:sp>
    </p:spTree>
    <p:extLst>
      <p:ext uri="{BB962C8B-B14F-4D97-AF65-F5344CB8AC3E}">
        <p14:creationId xmlns:p14="http://schemas.microsoft.com/office/powerpoint/2010/main" val="90391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Avant d’aller plus loin, je propose de prendre un moment pour faire un point sur les théories existantes de la sénescence. Je propose de faire le tour des principales théories. Et nous examinerons leurs limitations.</a:t>
            </a:r>
            <a:endParaRPr lang="fr-FR" dirty="0" smtClean="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5</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dirty="0" smtClean="0"/>
              <a:t>Dans la phase élastique, il semble que le</a:t>
            </a:r>
            <a:r>
              <a:rPr lang="fr-FR" baseline="0" dirty="0" smtClean="0"/>
              <a:t> systèmes passe par un maximum d’élasticité.</a:t>
            </a:r>
          </a:p>
          <a:p>
            <a:pPr lvl="0"/>
            <a:endParaRPr lang="fr-FR" sz="1200" kern="1200" baseline="0" dirty="0" smtClean="0">
              <a:solidFill>
                <a:schemeClr val="tx1"/>
              </a:solidFill>
              <a:effectLst/>
              <a:latin typeface="+mn-lt"/>
              <a:ea typeface="+mn-ea"/>
              <a:cs typeface="+mn-cs"/>
            </a:endParaRPr>
          </a:p>
          <a:p>
            <a:pPr lvl="0"/>
            <a:r>
              <a:rPr lang="fr-FR" sz="1200" kern="1200" baseline="0" dirty="0" smtClean="0">
                <a:solidFill>
                  <a:schemeClr val="tx1"/>
                </a:solidFill>
                <a:effectLst/>
                <a:latin typeface="+mn-lt"/>
                <a:ea typeface="+mn-ea"/>
                <a:cs typeface="+mn-cs"/>
              </a:rPr>
              <a:t>L</a:t>
            </a:r>
            <a:r>
              <a:rPr lang="fr-FR" sz="1200" kern="1200" dirty="0" smtClean="0">
                <a:solidFill>
                  <a:schemeClr val="tx1"/>
                </a:solidFill>
                <a:effectLst/>
                <a:latin typeface="+mn-lt"/>
                <a:ea typeface="+mn-ea"/>
                <a:cs typeface="+mn-cs"/>
              </a:rPr>
              <a:t>e maximum d’élasticité correspond à un certain rapport entre le nombre de contraintes et la taille de la structure.</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50</a:t>
            </a:fld>
            <a:endParaRPr lang="fr-FR"/>
          </a:p>
        </p:txBody>
      </p:sp>
    </p:spTree>
    <p:extLst>
      <p:ext uri="{BB962C8B-B14F-4D97-AF65-F5344CB8AC3E}">
        <p14:creationId xmlns:p14="http://schemas.microsoft.com/office/powerpoint/2010/main" val="29273933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Bien</a:t>
            </a:r>
            <a:r>
              <a:rPr lang="fr-FR" baseline="0" dirty="0" smtClean="0"/>
              <a:t> sûr, </a:t>
            </a:r>
            <a:r>
              <a:rPr lang="fr-FR" dirty="0" smtClean="0"/>
              <a:t>plus le système est grand, plus il doit et peut comprendre de contraintes pour un même niveau d’élasticité</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51</a:t>
            </a:fld>
            <a:endParaRPr lang="fr-FR"/>
          </a:p>
        </p:txBody>
      </p:sp>
    </p:spTree>
    <p:extLst>
      <p:ext uri="{BB962C8B-B14F-4D97-AF65-F5344CB8AC3E}">
        <p14:creationId xmlns:p14="http://schemas.microsoft.com/office/powerpoint/2010/main" val="3211084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sz="1200" kern="1200" dirty="0" smtClean="0">
                <a:solidFill>
                  <a:schemeClr val="tx1"/>
                </a:solidFill>
                <a:effectLst/>
                <a:latin typeface="+mn-lt"/>
                <a:ea typeface="+mn-ea"/>
                <a:cs typeface="+mn-cs"/>
              </a:rPr>
              <a:t>S’il n’y a pas assez de contraintes, on retombe dans la phase malléable ; s’il y en a trop, on passe dans la phase rigide.</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Dans ce schéma, on peut visualiser l’évolution du processus de développement et de sénescence,</a:t>
            </a:r>
            <a:r>
              <a:rPr lang="fr-FR" sz="1200" kern="1200" baseline="0" dirty="0" smtClean="0">
                <a:solidFill>
                  <a:schemeClr val="tx1"/>
                </a:solidFill>
                <a:effectLst/>
                <a:latin typeface="+mn-lt"/>
                <a:ea typeface="+mn-ea"/>
                <a:cs typeface="+mn-cs"/>
              </a:rPr>
              <a:t> de la phase malléable à la phase rigide.  On a en abscisse la taille du système, et en ordonnée le nombre de contraintes.  Au cours du développement le nombre de contraintes croît ainsi que la taille du système.</a:t>
            </a:r>
            <a:endParaRPr lang="fr-FR" sz="1200" kern="1200" dirty="0" smtClean="0">
              <a:solidFill>
                <a:schemeClr val="tx1"/>
              </a:solidFill>
              <a:effectLst/>
              <a:latin typeface="+mn-lt"/>
              <a:ea typeface="+mn-ea"/>
              <a:cs typeface="+mn-cs"/>
            </a:endParaRPr>
          </a:p>
          <a:p>
            <a:endParaRPr lang="fr-FR" baseline="0" dirty="0" smtClean="0"/>
          </a:p>
          <a:p>
            <a:r>
              <a:rPr lang="fr-FR" baseline="0" dirty="0" smtClean="0"/>
              <a:t> Il correspond aussi à une distribution homogène des contraintes.</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52</a:t>
            </a:fld>
            <a:endParaRPr lang="fr-FR"/>
          </a:p>
        </p:txBody>
      </p:sp>
    </p:spTree>
    <p:extLst>
      <p:ext uri="{BB962C8B-B14F-4D97-AF65-F5344CB8AC3E}">
        <p14:creationId xmlns:p14="http://schemas.microsoft.com/office/powerpoint/2010/main" val="29273933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baseline="0" dirty="0" smtClean="0"/>
              <a:t>Le maximum d’élasticité correspond aussi à une distribution homogène des contraintes.</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53</a:t>
            </a:fld>
            <a:endParaRPr lang="fr-FR"/>
          </a:p>
        </p:txBody>
      </p:sp>
    </p:spTree>
    <p:extLst>
      <p:ext uri="{BB962C8B-B14F-4D97-AF65-F5344CB8AC3E}">
        <p14:creationId xmlns:p14="http://schemas.microsoft.com/office/powerpoint/2010/main" val="29273933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Ici</a:t>
            </a:r>
            <a:r>
              <a:rPr lang="fr-FR" baseline="0" dirty="0" smtClean="0"/>
              <a:t> l’exemple de la peau.</a:t>
            </a:r>
          </a:p>
          <a:p>
            <a:endParaRPr lang="fr-FR" baseline="0" dirty="0" smtClean="0"/>
          </a:p>
          <a:p>
            <a:r>
              <a:rPr lang="fr-FR" baseline="0" dirty="0" smtClean="0"/>
              <a:t>On peut considérer que dans une peau jeune, les contraintes sont réparties de manière homogène, comme dans un maillage de ressorts, où tous les ressorts auraient la même élasticité.</a:t>
            </a:r>
            <a:endParaRPr lang="fr-FR" dirty="0" smtClean="0"/>
          </a:p>
          <a:p>
            <a:endParaRPr lang="fr-FR" dirty="0" smtClean="0"/>
          </a:p>
          <a:p>
            <a:r>
              <a:rPr lang="fr-FR" dirty="0" smtClean="0"/>
              <a:t>Dans une peau âgée, la rigidification</a:t>
            </a:r>
            <a:r>
              <a:rPr lang="fr-FR" baseline="0" dirty="0" smtClean="0"/>
              <a:t> peut provoquer </a:t>
            </a:r>
            <a:r>
              <a:rPr lang="fr-FR" dirty="0" smtClean="0"/>
              <a:t>des micro ruptures (par sortie locale du domaine de viabilité) qui fragilisent le tissu : les micro</a:t>
            </a:r>
            <a:r>
              <a:rPr lang="fr-FR" baseline="0" dirty="0" smtClean="0"/>
              <a:t> ruptures libèrent localement des ensembles de contraintes, tandis qu’ailleurs, l’accumulation des contraintes induit une rigidité accrue : on a ainsi un patchwork très fin de mollesse et de rigidité, qui peut expliquer les propriétés d’une peau âgée.</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54</a:t>
            </a:fld>
            <a:endParaRPr lang="fr-FR"/>
          </a:p>
        </p:txBody>
      </p:sp>
    </p:spTree>
    <p:extLst>
      <p:ext uri="{BB962C8B-B14F-4D97-AF65-F5344CB8AC3E}">
        <p14:creationId xmlns:p14="http://schemas.microsoft.com/office/powerpoint/2010/main" val="24272913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On peut considérer 3 types de systèmes selon leur mode de développement</a:t>
            </a:r>
            <a:r>
              <a:rPr lang="fr-FR" sz="1200" kern="1200" baseline="0" dirty="0" smtClean="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fr-FR"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fr-FR" sz="1200" kern="1200" baseline="0" dirty="0" smtClean="0">
                <a:solidFill>
                  <a:schemeClr val="tx1"/>
                </a:solidFill>
                <a:effectLst/>
                <a:latin typeface="+mn-lt"/>
                <a:ea typeface="+mn-ea"/>
                <a:cs typeface="+mn-cs"/>
              </a:rPr>
              <a:t>les systèmes développement défini,</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fr-FR" sz="1200" kern="1200" baseline="0" dirty="0" smtClean="0">
                <a:solidFill>
                  <a:schemeClr val="tx1"/>
                </a:solidFill>
                <a:effectLst/>
                <a:latin typeface="+mn-lt"/>
                <a:ea typeface="+mn-ea"/>
                <a:cs typeface="+mn-cs"/>
              </a:rPr>
              <a:t>les systèmes à développement indéfini,</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fr-FR" sz="1200" kern="1200" baseline="0" dirty="0" smtClean="0">
                <a:solidFill>
                  <a:schemeClr val="tx1"/>
                </a:solidFill>
                <a:effectLst/>
                <a:latin typeface="+mn-lt"/>
                <a:ea typeface="+mn-ea"/>
                <a:cs typeface="+mn-cs"/>
              </a:rPr>
              <a:t>les systèmes à développement indéfini et susceptibles de se réorganiser</a:t>
            </a:r>
            <a:endParaRPr lang="fr-FR"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55</a:t>
            </a:fld>
            <a:endParaRPr lang="fr-FR"/>
          </a:p>
        </p:txBody>
      </p:sp>
    </p:spTree>
    <p:extLst>
      <p:ext uri="{BB962C8B-B14F-4D97-AF65-F5344CB8AC3E}">
        <p14:creationId xmlns:p14="http://schemas.microsoft.com/office/powerpoint/2010/main" val="18974050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Les systèmes à développement défini, comme la plupart des animaux, ou comme les plantes annuelles, ou les organes des plantes pérennes, voient ainsi leur structure se développer, puis arriver à maturité, puis se rigidifier et cette rigidification est généralement fatale.</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56</a:t>
            </a:fld>
            <a:endParaRPr lang="fr-FR"/>
          </a:p>
        </p:txBody>
      </p:sp>
    </p:spTree>
    <p:extLst>
      <p:ext uri="{BB962C8B-B14F-4D97-AF65-F5344CB8AC3E}">
        <p14:creationId xmlns:p14="http://schemas.microsoft.com/office/powerpoint/2010/main" val="24464235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s-IS" dirty="0" smtClean="0"/>
              <a:t>…plantes annuelles...</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57</a:t>
            </a:fld>
            <a:endParaRPr lang="fr-FR"/>
          </a:p>
        </p:txBody>
      </p:sp>
    </p:spTree>
    <p:extLst>
      <p:ext uri="{BB962C8B-B14F-4D97-AF65-F5344CB8AC3E}">
        <p14:creationId xmlns:p14="http://schemas.microsoft.com/office/powerpoint/2010/main" val="4301713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s-IS" dirty="0" smtClean="0"/>
              <a:t>… feuilles....</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58</a:t>
            </a:fld>
            <a:endParaRPr lang="fr-FR"/>
          </a:p>
        </p:txBody>
      </p:sp>
    </p:spTree>
    <p:extLst>
      <p:ext uri="{BB962C8B-B14F-4D97-AF65-F5344CB8AC3E}">
        <p14:creationId xmlns:p14="http://schemas.microsoft.com/office/powerpoint/2010/main" val="24464235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is-IS" dirty="0" smtClean="0"/>
              <a:t>…p</a:t>
            </a:r>
            <a:r>
              <a:rPr lang="fr-FR" dirty="0" smtClean="0"/>
              <a:t>étales des fleurs</a:t>
            </a:r>
            <a:r>
              <a:rPr lang="is-IS" dirty="0" smtClean="0"/>
              <a:t>…</a:t>
            </a:r>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59</a:t>
            </a:fld>
            <a:endParaRPr lang="fr-FR"/>
          </a:p>
        </p:txBody>
      </p:sp>
    </p:spTree>
    <p:extLst>
      <p:ext uri="{BB962C8B-B14F-4D97-AF65-F5344CB8AC3E}">
        <p14:creationId xmlns:p14="http://schemas.microsoft.com/office/powerpoint/2010/main" val="79815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Nous allons voir qu’il y a deux</a:t>
            </a:r>
            <a:r>
              <a:rPr lang="fr-FR" baseline="0" dirty="0" smtClean="0"/>
              <a:t> grands groupes de théories de la sénescence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fr-FR" baseline="0" dirty="0" smtClean="0"/>
              <a:t>les théories fondées sur</a:t>
            </a:r>
            <a:r>
              <a:rPr lang="fr-FR" dirty="0" smtClean="0"/>
              <a:t> l’altération du génome au cours de la vie de l’organisme</a:t>
            </a:r>
            <a:r>
              <a:rPr lang="fr-FR" baseline="0" dirty="0" smtClean="0"/>
              <a:t> : considèrent qu’au cours de la vie de l’organisme, le génome se dégrade, et que cette dégradation est la cause de la sénescence,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fr-FR" baseline="0" dirty="0" smtClean="0"/>
              <a:t>les théories fondées sur les défauts du génome issu de l’évolution : considèrent que certains gènes sont responsables de la sénescence, ces gènes ne sont pas éliminés par la sélection naturelle, voire peuvent être favorisés.</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fr-FR"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6</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En revanche, les systèmes à développement indéfini, comme les communautés clonales, peuvent survivre sans fin, comme cette colonie de peupliers au Canada, qui a 80.000 ans : chaque clone, chaque arbre individuel, est victime de la sénescence, mais la colonie reste vivante et continue à produire régulièrement de nouveaux arbres.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60</a:t>
            </a:fld>
            <a:endParaRPr lang="fr-FR"/>
          </a:p>
        </p:txBody>
      </p:sp>
    </p:spTree>
    <p:extLst>
      <p:ext uri="{BB962C8B-B14F-4D97-AF65-F5344CB8AC3E}">
        <p14:creationId xmlns:p14="http://schemas.microsoft.com/office/powerpoint/2010/main" val="39071881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Et les systèmes qui peuvent remodeler leur structure, par exemple les structures sociales.</a:t>
            </a:r>
            <a:r>
              <a:rPr lang="fr-FR" sz="1200" kern="1200" baseline="0" dirty="0" smtClean="0">
                <a:solidFill>
                  <a:schemeClr val="tx1"/>
                </a:solidFill>
                <a:effectLst/>
                <a:latin typeface="+mn-lt"/>
                <a:ea typeface="+mn-ea"/>
                <a:cs typeface="+mn-cs"/>
              </a:rPr>
              <a:t>  Elles </a:t>
            </a:r>
            <a:r>
              <a:rPr lang="fr-FR" sz="1200" kern="1200" dirty="0" smtClean="0">
                <a:solidFill>
                  <a:schemeClr val="tx1"/>
                </a:solidFill>
                <a:effectLst/>
                <a:latin typeface="+mn-lt"/>
                <a:ea typeface="+mn-ea"/>
                <a:cs typeface="+mn-cs"/>
              </a:rPr>
              <a:t>peuvent se maintenir dans la phase élastique si elles se réorganisent régulièrement. On peut même se demander comment une entreprise, par exemple, peut se maintenir au plus près de son maximum d’élasticité, c’est-à-dire de sa réactivité.</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cet exemple d’un atelier de montage d’Airbus à Toulouse, on pourrait utiliser les formalismes de la logistique et de l’ergonomie pour modéliser</a:t>
            </a:r>
            <a:r>
              <a:rPr lang="fr-FR" sz="1200" kern="1200" baseline="0" dirty="0" smtClean="0">
                <a:solidFill>
                  <a:schemeClr val="tx1"/>
                </a:solidFill>
                <a:effectLst/>
                <a:latin typeface="+mn-lt"/>
                <a:ea typeface="+mn-ea"/>
                <a:cs typeface="+mn-cs"/>
              </a:rPr>
              <a:t> le fonctionnement de l’atelier et son élasticité, et examiner les conditions qui permettraient de se maintenir au maximum d’élasticité.</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61</a:t>
            </a:fld>
            <a:endParaRPr lang="fr-FR"/>
          </a:p>
        </p:txBody>
      </p:sp>
    </p:spTree>
    <p:extLst>
      <p:ext uri="{BB962C8B-B14F-4D97-AF65-F5344CB8AC3E}">
        <p14:creationId xmlns:p14="http://schemas.microsoft.com/office/powerpoint/2010/main" val="12111468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62</a:t>
            </a:fld>
            <a:endParaRPr lang="fr-FR"/>
          </a:p>
        </p:txBody>
      </p:sp>
    </p:spTree>
    <p:extLst>
      <p:ext uri="{BB962C8B-B14F-4D97-AF65-F5344CB8AC3E}">
        <p14:creationId xmlns:p14="http://schemas.microsoft.com/office/powerpoint/2010/main" val="1211146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première grande cause reconnue</a:t>
            </a:r>
            <a:r>
              <a:rPr lang="fr-FR" baseline="0" dirty="0" smtClean="0"/>
              <a:t> </a:t>
            </a:r>
            <a:r>
              <a:rPr lang="fr-FR" dirty="0" smtClean="0"/>
              <a:t>de la sénescence, c’est l’accumulation de dommages sur l’ADN.  Dommages principalement liés à des oxydations qui créent des anomalies</a:t>
            </a:r>
            <a:r>
              <a:rPr lang="fr-FR" baseline="0" dirty="0" smtClean="0"/>
              <a:t> chimiques dans la structure de l’ADN</a:t>
            </a:r>
            <a:r>
              <a:rPr lang="fr-FR" dirty="0" smtClean="0"/>
              <a:t>.  Des oxydations qui sont le fait de dérivés réactifs de l’oxygène,</a:t>
            </a:r>
            <a:r>
              <a:rPr lang="fr-FR" baseline="0" dirty="0" smtClean="0"/>
              <a:t> qui s’accumulent dans les cellules : des</a:t>
            </a:r>
            <a:r>
              <a:rPr lang="fr-FR" dirty="0" smtClean="0"/>
              <a:t> radicaux libres,</a:t>
            </a:r>
            <a:r>
              <a:rPr lang="fr-FR" baseline="0" dirty="0" smtClean="0"/>
              <a:t> des ions oxygénés, des peroxydes</a:t>
            </a:r>
            <a:r>
              <a:rPr lang="is-IS" baseline="0" dirty="0" smtClean="0"/>
              <a:t>…</a:t>
            </a:r>
            <a:endParaRPr lang="fr-FR" baseline="0" dirty="0" smtClean="0"/>
          </a:p>
          <a:p>
            <a:endParaRPr lang="fr-FR" baseline="0" dirty="0" smtClean="0"/>
          </a:p>
          <a:p>
            <a:r>
              <a:rPr lang="fr-FR" baseline="0" dirty="0" smtClean="0"/>
              <a:t>Ces anomalies sont normalement réparées par des enzymes, mais ces réparations sont imparfaites, et les défauts de l’ADN ont tendance à s’accumuler au fil du temps.  Particulièrement chez les cellules qui se divisent peu.</a:t>
            </a:r>
          </a:p>
          <a:p>
            <a:endParaRPr lang="fr-FR" baseline="0" dirty="0" smtClean="0"/>
          </a:p>
          <a:p>
            <a:r>
              <a:rPr lang="fr-FR" baseline="0" dirty="0" smtClean="0"/>
              <a:t>Et ces défauts favorisent des mutations lors des réplication ultérieures : des modifications qui dégradent la séquence du génome.</a:t>
            </a: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7</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deuxième grande cause</a:t>
            </a:r>
            <a:r>
              <a:rPr lang="fr-FR" sz="1200" kern="1200" baseline="0" dirty="0" smtClean="0">
                <a:solidFill>
                  <a:schemeClr val="tx1"/>
                </a:solidFill>
                <a:effectLst/>
                <a:latin typeface="+mn-lt"/>
                <a:ea typeface="+mn-ea"/>
                <a:cs typeface="+mn-cs"/>
              </a:rPr>
              <a:t> de la sénescence, c’est le raccourcissement des télomères.  Ces séquences répétitives, non codantes, à l’extrémité des chromosomes ont un rôle protecteur, elles favorisent la réplication correcte des chromosomes.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Mais on a constaté dans de nombreux cas que les télomères raccourcissent à chaque réplication.  Dans des cultures de cellules de muscle, il a été mesuré qu’au bout d’une cinquantaine de réplications, les télomères deviennent trop courts pour assurer leur rôle de protection.  C’est la limite de </a:t>
            </a:r>
            <a:r>
              <a:rPr lang="fr-FR" sz="1200" kern="1200" baseline="0" dirty="0" err="1" smtClean="0">
                <a:solidFill>
                  <a:schemeClr val="tx1"/>
                </a:solidFill>
                <a:effectLst/>
                <a:latin typeface="+mn-lt"/>
                <a:ea typeface="+mn-ea"/>
                <a:cs typeface="+mn-cs"/>
              </a:rPr>
              <a:t>Hayflick</a:t>
            </a:r>
            <a:r>
              <a:rPr lang="fr-FR" sz="1200" kern="1200" baseline="0" dirty="0" smtClean="0">
                <a:solidFill>
                  <a:schemeClr val="tx1"/>
                </a:solidFill>
                <a:effectLst/>
                <a:latin typeface="+mn-lt"/>
                <a:ea typeface="+mn-ea"/>
                <a:cs typeface="+mn-cs"/>
              </a:rPr>
              <a:t>.  Quand les télomères sont trop courts, la cellule ne peut plus se diviser.</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8</a:t>
            </a:fld>
            <a:endParaRPr lang="fr-FR"/>
          </a:p>
        </p:txBody>
      </p:sp>
    </p:spTree>
    <p:extLst>
      <p:ext uri="{BB962C8B-B14F-4D97-AF65-F5344CB8AC3E}">
        <p14:creationId xmlns:p14="http://schemas.microsoft.com/office/powerpoint/2010/main" val="402957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Donc les deux plus grandes causes</a:t>
            </a:r>
            <a:r>
              <a:rPr lang="fr-FR" sz="1200" kern="1200" baseline="0" dirty="0" smtClean="0">
                <a:solidFill>
                  <a:schemeClr val="tx1"/>
                </a:solidFill>
                <a:effectLst/>
                <a:latin typeface="+mn-lt"/>
                <a:ea typeface="+mn-ea"/>
                <a:cs typeface="+mn-cs"/>
              </a:rPr>
              <a:t> de la sénescence sont liées au fait que le génome se détériore au cours du temps, au fil des mitoses.</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Mais cette explication ne tient pas, si l’on considère des système anciens dans le monde végétal.</a:t>
            </a:r>
            <a:endParaRPr lang="fr-FR" baseline="0" dirty="0" smtClean="0"/>
          </a:p>
        </p:txBody>
      </p:sp>
      <p:sp>
        <p:nvSpPr>
          <p:cNvPr id="4" name="Espace réservé du numéro de diapositive 3"/>
          <p:cNvSpPr>
            <a:spLocks noGrp="1"/>
          </p:cNvSpPr>
          <p:nvPr>
            <p:ph type="sldNum" sz="quarter" idx="10"/>
          </p:nvPr>
        </p:nvSpPr>
        <p:spPr/>
        <p:txBody>
          <a:bodyPr/>
          <a:lstStyle/>
          <a:p>
            <a:fld id="{92042B6B-9BE1-3147-ADEB-BDD8EB22B26C}" type="slidenum">
              <a:rPr lang="fr-FR" smtClean="0"/>
              <a:t>9</a:t>
            </a:fld>
            <a:endParaRPr lang="fr-FR"/>
          </a:p>
        </p:txBody>
      </p:sp>
    </p:spTree>
    <p:extLst>
      <p:ext uri="{BB962C8B-B14F-4D97-AF65-F5344CB8AC3E}">
        <p14:creationId xmlns:p14="http://schemas.microsoft.com/office/powerpoint/2010/main" val="402957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650F615-48D6-C14F-97D7-11ABF5D24F9E}" type="datetimeFigureOut">
              <a:rPr lang="fr-FR" smtClean="0"/>
              <a:t>12/04/21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48F2CC-49C4-F242-8E30-207585948B15}" type="slidenum">
              <a:rPr lang="fr-FR" smtClean="0"/>
              <a:t>‹#›</a:t>
            </a:fld>
            <a:endParaRPr lang="fr-FR"/>
          </a:p>
        </p:txBody>
      </p:sp>
    </p:spTree>
    <p:extLst>
      <p:ext uri="{BB962C8B-B14F-4D97-AF65-F5344CB8AC3E}">
        <p14:creationId xmlns:p14="http://schemas.microsoft.com/office/powerpoint/2010/main" val="215017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F615-48D6-C14F-97D7-11ABF5D24F9E}" type="datetimeFigureOut">
              <a:rPr lang="fr-FR" smtClean="0"/>
              <a:t>12/04/21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48F2CC-49C4-F242-8E30-207585948B15}" type="slidenum">
              <a:rPr lang="fr-FR" smtClean="0"/>
              <a:t>‹#›</a:t>
            </a:fld>
            <a:endParaRPr lang="fr-FR"/>
          </a:p>
        </p:txBody>
      </p:sp>
    </p:spTree>
    <p:extLst>
      <p:ext uri="{BB962C8B-B14F-4D97-AF65-F5344CB8AC3E}">
        <p14:creationId xmlns:p14="http://schemas.microsoft.com/office/powerpoint/2010/main" val="71410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F615-48D6-C14F-97D7-11ABF5D24F9E}" type="datetimeFigureOut">
              <a:rPr lang="fr-FR" smtClean="0"/>
              <a:t>12/04/21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48F2CC-49C4-F242-8E30-207585948B15}" type="slidenum">
              <a:rPr lang="fr-FR" smtClean="0"/>
              <a:t>‹#›</a:t>
            </a:fld>
            <a:endParaRPr lang="fr-FR"/>
          </a:p>
        </p:txBody>
      </p:sp>
    </p:spTree>
    <p:extLst>
      <p:ext uri="{BB962C8B-B14F-4D97-AF65-F5344CB8AC3E}">
        <p14:creationId xmlns:p14="http://schemas.microsoft.com/office/powerpoint/2010/main" val="640672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650F615-48D6-C14F-97D7-11ABF5D24F9E}" type="datetimeFigureOut">
              <a:rPr lang="fr-FR" smtClean="0"/>
              <a:t>12/04/21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48F2CC-49C4-F242-8E30-207585948B15}" type="slidenum">
              <a:rPr lang="fr-FR" smtClean="0"/>
              <a:t>‹#›</a:t>
            </a:fld>
            <a:endParaRPr lang="fr-FR"/>
          </a:p>
        </p:txBody>
      </p:sp>
    </p:spTree>
    <p:extLst>
      <p:ext uri="{BB962C8B-B14F-4D97-AF65-F5344CB8AC3E}">
        <p14:creationId xmlns:p14="http://schemas.microsoft.com/office/powerpoint/2010/main" val="3630354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650F615-48D6-C14F-97D7-11ABF5D24F9E}" type="datetimeFigureOut">
              <a:rPr lang="fr-FR" smtClean="0"/>
              <a:t>12/04/21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48F2CC-49C4-F242-8E30-207585948B15}" type="slidenum">
              <a:rPr lang="fr-FR" smtClean="0"/>
              <a:t>‹#›</a:t>
            </a:fld>
            <a:endParaRPr lang="fr-FR"/>
          </a:p>
        </p:txBody>
      </p:sp>
    </p:spTree>
    <p:extLst>
      <p:ext uri="{BB962C8B-B14F-4D97-AF65-F5344CB8AC3E}">
        <p14:creationId xmlns:p14="http://schemas.microsoft.com/office/powerpoint/2010/main" val="134929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650F615-48D6-C14F-97D7-11ABF5D24F9E}" type="datetimeFigureOut">
              <a:rPr lang="fr-FR" smtClean="0"/>
              <a:t>12/04/21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48F2CC-49C4-F242-8E30-207585948B15}" type="slidenum">
              <a:rPr lang="fr-FR" smtClean="0"/>
              <a:t>‹#›</a:t>
            </a:fld>
            <a:endParaRPr lang="fr-FR"/>
          </a:p>
        </p:txBody>
      </p:sp>
    </p:spTree>
    <p:extLst>
      <p:ext uri="{BB962C8B-B14F-4D97-AF65-F5344CB8AC3E}">
        <p14:creationId xmlns:p14="http://schemas.microsoft.com/office/powerpoint/2010/main" val="424120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650F615-48D6-C14F-97D7-11ABF5D24F9E}" type="datetimeFigureOut">
              <a:rPr lang="fr-FR" smtClean="0"/>
              <a:t>12/04/21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48F2CC-49C4-F242-8E30-207585948B15}" type="slidenum">
              <a:rPr lang="fr-FR" smtClean="0"/>
              <a:t>‹#›</a:t>
            </a:fld>
            <a:endParaRPr lang="fr-FR"/>
          </a:p>
        </p:txBody>
      </p:sp>
    </p:spTree>
    <p:extLst>
      <p:ext uri="{BB962C8B-B14F-4D97-AF65-F5344CB8AC3E}">
        <p14:creationId xmlns:p14="http://schemas.microsoft.com/office/powerpoint/2010/main" val="145278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650F615-48D6-C14F-97D7-11ABF5D24F9E}" type="datetimeFigureOut">
              <a:rPr lang="fr-FR" smtClean="0"/>
              <a:t>12/04/21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48F2CC-49C4-F242-8E30-207585948B15}" type="slidenum">
              <a:rPr lang="fr-FR" smtClean="0"/>
              <a:t>‹#›</a:t>
            </a:fld>
            <a:endParaRPr lang="fr-FR"/>
          </a:p>
        </p:txBody>
      </p:sp>
    </p:spTree>
    <p:extLst>
      <p:ext uri="{BB962C8B-B14F-4D97-AF65-F5344CB8AC3E}">
        <p14:creationId xmlns:p14="http://schemas.microsoft.com/office/powerpoint/2010/main" val="235960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50F615-48D6-C14F-97D7-11ABF5D24F9E}" type="datetimeFigureOut">
              <a:rPr lang="fr-FR" smtClean="0"/>
              <a:t>12/04/21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48F2CC-49C4-F242-8E30-207585948B15}" type="slidenum">
              <a:rPr lang="fr-FR" smtClean="0"/>
              <a:t>‹#›</a:t>
            </a:fld>
            <a:endParaRPr lang="fr-FR"/>
          </a:p>
        </p:txBody>
      </p:sp>
    </p:spTree>
    <p:extLst>
      <p:ext uri="{BB962C8B-B14F-4D97-AF65-F5344CB8AC3E}">
        <p14:creationId xmlns:p14="http://schemas.microsoft.com/office/powerpoint/2010/main" val="329451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50F615-48D6-C14F-97D7-11ABF5D24F9E}" type="datetimeFigureOut">
              <a:rPr lang="fr-FR" smtClean="0"/>
              <a:t>12/04/21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48F2CC-49C4-F242-8E30-207585948B15}" type="slidenum">
              <a:rPr lang="fr-FR" smtClean="0"/>
              <a:t>‹#›</a:t>
            </a:fld>
            <a:endParaRPr lang="fr-FR"/>
          </a:p>
        </p:txBody>
      </p:sp>
    </p:spTree>
    <p:extLst>
      <p:ext uri="{BB962C8B-B14F-4D97-AF65-F5344CB8AC3E}">
        <p14:creationId xmlns:p14="http://schemas.microsoft.com/office/powerpoint/2010/main" val="228616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650F615-48D6-C14F-97D7-11ABF5D24F9E}" type="datetimeFigureOut">
              <a:rPr lang="fr-FR" smtClean="0"/>
              <a:t>12/04/21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48F2CC-49C4-F242-8E30-207585948B15}" type="slidenum">
              <a:rPr lang="fr-FR" smtClean="0"/>
              <a:t>‹#›</a:t>
            </a:fld>
            <a:endParaRPr lang="fr-FR"/>
          </a:p>
        </p:txBody>
      </p:sp>
    </p:spTree>
    <p:extLst>
      <p:ext uri="{BB962C8B-B14F-4D97-AF65-F5344CB8AC3E}">
        <p14:creationId xmlns:p14="http://schemas.microsoft.com/office/powerpoint/2010/main" val="1885082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0F615-48D6-C14F-97D7-11ABF5D24F9E}" type="datetimeFigureOut">
              <a:rPr lang="fr-FR" smtClean="0"/>
              <a:t>12/04/21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8F2CC-49C4-F242-8E30-207585948B15}" type="slidenum">
              <a:rPr lang="fr-FR" smtClean="0"/>
              <a:t>‹#›</a:t>
            </a:fld>
            <a:endParaRPr lang="fr-FR"/>
          </a:p>
        </p:txBody>
      </p:sp>
    </p:spTree>
    <p:extLst>
      <p:ext uri="{BB962C8B-B14F-4D97-AF65-F5344CB8AC3E}">
        <p14:creationId xmlns:p14="http://schemas.microsoft.com/office/powerpoint/2010/main" val="2011682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5" Type="http://schemas.openxmlformats.org/officeDocument/2006/relationships/image" Target="../media/image16.tiff"/><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6" Type="http://schemas.openxmlformats.org/officeDocument/2006/relationships/image" Target="../media/image23.jp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4" Type="http://schemas.openxmlformats.org/officeDocument/2006/relationships/image" Target="../media/image25.jpg"/><Relationship Id="rId5" Type="http://schemas.openxmlformats.org/officeDocument/2006/relationships/image" Target="../media/image26.jp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jp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5" Type="http://schemas.openxmlformats.org/officeDocument/2006/relationships/image" Target="../media/image32.jp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6" Type="http://schemas.openxmlformats.org/officeDocument/2006/relationships/image" Target="../media/image36.jp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jp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0.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1.jpg"/></Relationships>
</file>

<file path=ppt/slides/_rels/slide45.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4.jpg"/><Relationship Id="rId5" Type="http://schemas.openxmlformats.org/officeDocument/2006/relationships/image" Target="../media/image34.jpg"/><Relationship Id="rId6" Type="http://schemas.openxmlformats.org/officeDocument/2006/relationships/image" Target="../media/image37.jpg"/><Relationship Id="rId7" Type="http://schemas.openxmlformats.org/officeDocument/2006/relationships/image" Target="../media/image17.jp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18.jpg"/><Relationship Id="rId5" Type="http://schemas.openxmlformats.org/officeDocument/2006/relationships/image" Target="../media/image21.jpg"/><Relationship Id="rId6" Type="http://schemas.openxmlformats.org/officeDocument/2006/relationships/image" Target="../media/image29.jpg"/><Relationship Id="rId7" Type="http://schemas.openxmlformats.org/officeDocument/2006/relationships/image" Target="../media/image25.jpg"/><Relationship Id="rId8" Type="http://schemas.openxmlformats.org/officeDocument/2006/relationships/image" Target="../media/image39.jpg"/><Relationship Id="rId9" Type="http://schemas.openxmlformats.org/officeDocument/2006/relationships/image" Target="../media/image40.gif"/><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6.jpg"/><Relationship Id="rId6" Type="http://schemas.openxmlformats.org/officeDocument/2006/relationships/image" Target="../media/image28.jpg"/><Relationship Id="rId7" Type="http://schemas.openxmlformats.org/officeDocument/2006/relationships/image" Target="../media/image32.jpg"/><Relationship Id="rId8" Type="http://schemas.openxmlformats.org/officeDocument/2006/relationships/image" Target="../media/image38.jpg"/><Relationship Id="rId9" Type="http://schemas.openxmlformats.org/officeDocument/2006/relationships/image" Target="../media/image40.gif"/><Relationship Id="rId10" Type="http://schemas.openxmlformats.org/officeDocument/2006/relationships/image" Target="../media/image41.jpg"/><Relationship Id="rId11" Type="http://schemas.openxmlformats.org/officeDocument/2006/relationships/image" Target="../media/image36.jpg"/><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jpg"/><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g"/><Relationship Id="rId4" Type="http://schemas.openxmlformats.org/officeDocument/2006/relationships/image" Target="../media/image45.jpg"/><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4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9.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5.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39.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8419" y="263591"/>
            <a:ext cx="8921353" cy="4196020"/>
          </a:xfrm>
          <a:prstGeom prst="rect">
            <a:avLst/>
          </a:prstGeom>
          <a:noFill/>
        </p:spPr>
        <p:txBody>
          <a:bodyPr wrap="square" rtlCol="0">
            <a:spAutoFit/>
          </a:bodyPr>
          <a:lstStyle/>
          <a:p>
            <a:pPr algn="ctr"/>
            <a:r>
              <a:rPr lang="fr-FR" sz="3200" b="1" baseline="30000" dirty="0" smtClean="0">
                <a:solidFill>
                  <a:srgbClr val="0000FF"/>
                </a:solidFill>
              </a:rPr>
              <a:t>AEIS, séance du 12 Avril 2021</a:t>
            </a:r>
          </a:p>
          <a:p>
            <a:pPr algn="ctr"/>
            <a:endParaRPr lang="fr-FR" sz="3200" b="1" baseline="30000" dirty="0" smtClean="0">
              <a:solidFill>
                <a:srgbClr val="FF0000"/>
              </a:solidFill>
            </a:endParaRPr>
          </a:p>
          <a:p>
            <a:pPr algn="ctr"/>
            <a:endParaRPr lang="fr-FR" sz="3200" b="1" baseline="30000" dirty="0">
              <a:solidFill>
                <a:srgbClr val="FF0000"/>
              </a:solidFill>
            </a:endParaRPr>
          </a:p>
          <a:p>
            <a:pPr algn="ctr"/>
            <a:endParaRPr lang="fr-FR" sz="3200" b="1" baseline="30000" dirty="0" smtClean="0">
              <a:solidFill>
                <a:srgbClr val="FF0000"/>
              </a:solidFill>
            </a:endParaRPr>
          </a:p>
          <a:p>
            <a:pPr algn="ctr"/>
            <a:endParaRPr lang="fr-FR" sz="3200" b="1" baseline="30000" dirty="0" smtClean="0">
              <a:solidFill>
                <a:srgbClr val="FF0000"/>
              </a:solidFill>
            </a:endParaRPr>
          </a:p>
          <a:p>
            <a:pPr algn="ctr"/>
            <a:endParaRPr lang="fr-FR" sz="3200" b="1" baseline="30000" dirty="0" smtClean="0">
              <a:solidFill>
                <a:srgbClr val="0000FF"/>
              </a:solidFill>
            </a:endParaRPr>
          </a:p>
          <a:p>
            <a:pPr algn="ctr"/>
            <a:r>
              <a:rPr lang="fr-FR" sz="4000" b="1" baseline="30000" dirty="0" smtClean="0">
                <a:solidFill>
                  <a:srgbClr val="FF0000"/>
                </a:solidFill>
              </a:rPr>
              <a:t>Structures et contraintes :</a:t>
            </a:r>
          </a:p>
          <a:p>
            <a:pPr algn="ctr"/>
            <a:r>
              <a:rPr lang="fr-FR" sz="4000" b="1" baseline="30000" dirty="0" smtClean="0">
                <a:solidFill>
                  <a:srgbClr val="FF0000"/>
                </a:solidFill>
              </a:rPr>
              <a:t>approche systémique du développement et de la sénescence</a:t>
            </a:r>
          </a:p>
          <a:p>
            <a:pPr algn="ctr"/>
            <a:endParaRPr lang="fr-FR" sz="3200" b="1" baseline="30000" dirty="0" smtClean="0">
              <a:solidFill>
                <a:srgbClr val="FF0000"/>
              </a:solidFill>
            </a:endParaRPr>
          </a:p>
          <a:p>
            <a:pPr algn="ctr"/>
            <a:endParaRPr lang="fr-FR" sz="3200" b="1" baseline="30000" dirty="0">
              <a:solidFill>
                <a:srgbClr val="FF0000"/>
              </a:solidFill>
            </a:endParaRPr>
          </a:p>
          <a:p>
            <a:pPr algn="ctr"/>
            <a:endParaRPr lang="fr-FR" sz="3200" b="1" baseline="30000" dirty="0">
              <a:solidFill>
                <a:srgbClr val="FF0000"/>
              </a:solidFill>
            </a:endParaRPr>
          </a:p>
          <a:p>
            <a:pPr algn="ctr"/>
            <a:r>
              <a:rPr lang="fr-FR" sz="3200" b="1" baseline="30000" dirty="0" smtClean="0">
                <a:solidFill>
                  <a:srgbClr val="0000FF"/>
                </a:solidFill>
              </a:rPr>
              <a:t>Eric Chenin</a:t>
            </a:r>
            <a:endParaRPr lang="fr-FR" sz="3200" b="1" dirty="0">
              <a:solidFill>
                <a:srgbClr val="0000FF"/>
              </a:solidFill>
            </a:endParaRPr>
          </a:p>
        </p:txBody>
      </p:sp>
    </p:spTree>
    <p:extLst>
      <p:ext uri="{BB962C8B-B14F-4D97-AF65-F5344CB8AC3E}">
        <p14:creationId xmlns:p14="http://schemas.microsoft.com/office/powerpoint/2010/main" val="4529567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Génome </a:t>
            </a:r>
            <a:r>
              <a:rPr lang="fr-FR" b="1" dirty="0"/>
              <a:t>arbres </a:t>
            </a:r>
            <a:r>
              <a:rPr lang="fr-FR" b="1" dirty="0" smtClean="0"/>
              <a:t>anciens reste fonctionnel</a:t>
            </a:r>
            <a:endParaRPr lang="fr-FR" b="1" dirty="0"/>
          </a:p>
        </p:txBody>
      </p:sp>
      <p:pic>
        <p:nvPicPr>
          <p:cNvPr id="6" name="Image 5" descr="Arbre plus vieux monde Bristlecone USA Neva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781" y="1620000"/>
            <a:ext cx="6471909" cy="5040000"/>
          </a:xfrm>
          <a:prstGeom prst="rect">
            <a:avLst/>
          </a:prstGeom>
        </p:spPr>
      </p:pic>
    </p:spTree>
    <p:extLst>
      <p:ext uri="{BB962C8B-B14F-4D97-AF65-F5344CB8AC3E}">
        <p14:creationId xmlns:p14="http://schemas.microsoft.com/office/powerpoint/2010/main" val="5178357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3" name="Image 2" descr="Foret Guyane canope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040" y="1620000"/>
            <a:ext cx="6720000" cy="5040000"/>
          </a:xfrm>
          <a:prstGeom prst="rect">
            <a:avLst/>
          </a:prstGeom>
        </p:spPr>
      </p:pic>
      <p:sp>
        <p:nvSpPr>
          <p:cNvPr id="6" name="ZoneTexte 5"/>
          <p:cNvSpPr txBox="1"/>
          <p:nvPr/>
        </p:nvSpPr>
        <p:spPr>
          <a:xfrm>
            <a:off x="1701209" y="1102312"/>
            <a:ext cx="5786508" cy="369332"/>
          </a:xfrm>
          <a:prstGeom prst="rect">
            <a:avLst/>
          </a:prstGeom>
          <a:noFill/>
        </p:spPr>
        <p:txBody>
          <a:bodyPr wrap="square" rtlCol="0">
            <a:spAutoFit/>
          </a:bodyPr>
          <a:lstStyle/>
          <a:p>
            <a:pPr algn="ctr"/>
            <a:r>
              <a:rPr lang="fr-FR" b="1" dirty="0" smtClean="0"/>
              <a:t>Génome </a:t>
            </a:r>
            <a:r>
              <a:rPr lang="fr-FR" b="1" dirty="0"/>
              <a:t>arbres </a:t>
            </a:r>
            <a:r>
              <a:rPr lang="fr-FR" b="1" dirty="0" smtClean="0"/>
              <a:t>avec mutations reste fonctionnel</a:t>
            </a:r>
            <a:endParaRPr lang="fr-FR" b="1" dirty="0"/>
          </a:p>
        </p:txBody>
      </p:sp>
    </p:spTree>
    <p:extLst>
      <p:ext uri="{BB962C8B-B14F-4D97-AF65-F5344CB8AC3E}">
        <p14:creationId xmlns:p14="http://schemas.microsoft.com/office/powerpoint/2010/main" val="37870855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3" y="1773290"/>
            <a:ext cx="6325604" cy="1754327"/>
          </a:xfrm>
          <a:prstGeom prst="rect">
            <a:avLst/>
          </a:prstGeom>
          <a:noFill/>
        </p:spPr>
        <p:txBody>
          <a:bodyPr wrap="square" rtlCol="0">
            <a:spAutoFit/>
          </a:bodyPr>
          <a:lstStyle/>
          <a:p>
            <a:pPr marL="342900" indent="-342900">
              <a:buFont typeface="Arial"/>
              <a:buChar char="•"/>
            </a:pPr>
            <a:r>
              <a:rPr lang="fr-FR" dirty="0" smtClean="0"/>
              <a:t>ADN endommagé</a:t>
            </a:r>
          </a:p>
          <a:p>
            <a:pPr marL="342900" indent="-342900">
              <a:buFont typeface="Arial"/>
              <a:buChar char="•"/>
            </a:pPr>
            <a:r>
              <a:rPr lang="fr-FR" dirty="0" smtClean="0"/>
              <a:t>Télomères raccourcis</a:t>
            </a:r>
          </a:p>
          <a:p>
            <a:pPr marL="342900" indent="-342900">
              <a:buFont typeface="Arial"/>
              <a:buChar char="•"/>
            </a:pPr>
            <a:endParaRPr lang="fr-FR" dirty="0"/>
          </a:p>
          <a:p>
            <a:pPr marL="342900" indent="-342900">
              <a:buFont typeface="Arial"/>
              <a:buChar char="•"/>
            </a:pPr>
            <a:r>
              <a:rPr lang="fr-FR" dirty="0" smtClean="0"/>
              <a:t>Oui, mais</a:t>
            </a:r>
          </a:p>
          <a:p>
            <a:pPr marL="742950" lvl="1" indent="-285750">
              <a:buFont typeface="Arial"/>
              <a:buChar char="•"/>
            </a:pPr>
            <a:r>
              <a:rPr lang="fr-FR" dirty="0"/>
              <a:t>génome arbres anciens reste fonctionnel (5.000 ans), </a:t>
            </a:r>
            <a:r>
              <a:rPr lang="is-IS" dirty="0"/>
              <a:t>…</a:t>
            </a:r>
            <a:endParaRPr lang="fr-FR" dirty="0"/>
          </a:p>
          <a:p>
            <a:pPr marL="742950" lvl="1" indent="-285750">
              <a:buFont typeface="Arial"/>
              <a:buChar char="•"/>
            </a:pPr>
            <a:r>
              <a:rPr lang="fr-FR" dirty="0" smtClean="0"/>
              <a:t>colonies clonales </a:t>
            </a:r>
            <a:r>
              <a:rPr lang="fr-FR" dirty="0"/>
              <a:t>(fraisier, peuplier 80.000 ans), </a:t>
            </a:r>
            <a:r>
              <a:rPr lang="is-IS" dirty="0" smtClean="0"/>
              <a:t>…</a:t>
            </a:r>
            <a:endParaRPr lang="fr-FR" dirty="0"/>
          </a:p>
        </p:txBody>
      </p:sp>
    </p:spTree>
    <p:extLst>
      <p:ext uri="{BB962C8B-B14F-4D97-AF65-F5344CB8AC3E}">
        <p14:creationId xmlns:p14="http://schemas.microsoft.com/office/powerpoint/2010/main" val="29509421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2" name="Image 1" descr="Fraisier stolons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00" y="1620000"/>
            <a:ext cx="7560000" cy="5040000"/>
          </a:xfrm>
          <a:prstGeom prst="rect">
            <a:avLst/>
          </a:prstGeom>
        </p:spPr>
      </p:pic>
      <p:sp>
        <p:nvSpPr>
          <p:cNvPr id="5" name="ZoneTexte 4"/>
          <p:cNvSpPr txBox="1"/>
          <p:nvPr/>
        </p:nvSpPr>
        <p:spPr>
          <a:xfrm>
            <a:off x="1701209" y="1102312"/>
            <a:ext cx="5786508" cy="369332"/>
          </a:xfrm>
          <a:prstGeom prst="rect">
            <a:avLst/>
          </a:prstGeom>
          <a:noFill/>
        </p:spPr>
        <p:txBody>
          <a:bodyPr wrap="square" rtlCol="0">
            <a:spAutoFit/>
          </a:bodyPr>
          <a:lstStyle/>
          <a:p>
            <a:pPr algn="ctr"/>
            <a:r>
              <a:rPr lang="fr-FR" b="1" dirty="0" smtClean="0"/>
              <a:t>Colonies clonales (fraisiers)</a:t>
            </a:r>
            <a:endParaRPr lang="fr-FR" b="1" dirty="0"/>
          </a:p>
        </p:txBody>
      </p:sp>
    </p:spTree>
    <p:extLst>
      <p:ext uri="{BB962C8B-B14F-4D97-AF65-F5344CB8AC3E}">
        <p14:creationId xmlns:p14="http://schemas.microsoft.com/office/powerpoint/2010/main" val="11852976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Colonies clonales (peupliers Canada, 80.000 ans)</a:t>
            </a:r>
            <a:endParaRPr lang="fr-FR" b="1" dirty="0"/>
          </a:p>
        </p:txBody>
      </p:sp>
      <p:pic>
        <p:nvPicPr>
          <p:cNvPr id="6" name="Image 5" descr="Foret clonale plus 80000 ans USA Utah.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792749" y="1620000"/>
            <a:ext cx="7560000" cy="5040000"/>
          </a:xfrm>
          <a:prstGeom prst="rect">
            <a:avLst/>
          </a:prstGeom>
        </p:spPr>
      </p:pic>
    </p:spTree>
    <p:extLst>
      <p:ext uri="{BB962C8B-B14F-4D97-AF65-F5344CB8AC3E}">
        <p14:creationId xmlns:p14="http://schemas.microsoft.com/office/powerpoint/2010/main" val="19604054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3" y="1773290"/>
            <a:ext cx="6325604" cy="2031325"/>
          </a:xfrm>
          <a:prstGeom prst="rect">
            <a:avLst/>
          </a:prstGeom>
          <a:noFill/>
        </p:spPr>
        <p:txBody>
          <a:bodyPr wrap="square" rtlCol="0">
            <a:spAutoFit/>
          </a:bodyPr>
          <a:lstStyle/>
          <a:p>
            <a:pPr marL="342900" indent="-342900">
              <a:buFont typeface="Arial"/>
              <a:buChar char="•"/>
            </a:pPr>
            <a:r>
              <a:rPr lang="fr-FR" dirty="0" smtClean="0"/>
              <a:t>ADN endommagé</a:t>
            </a:r>
          </a:p>
          <a:p>
            <a:pPr marL="342900" indent="-342900">
              <a:buFont typeface="Arial"/>
              <a:buChar char="•"/>
            </a:pPr>
            <a:r>
              <a:rPr lang="fr-FR" dirty="0" smtClean="0"/>
              <a:t>Télomères raccourcis</a:t>
            </a:r>
          </a:p>
          <a:p>
            <a:pPr marL="342900" indent="-342900">
              <a:buFont typeface="Arial"/>
              <a:buChar char="•"/>
            </a:pPr>
            <a:endParaRPr lang="fr-FR" dirty="0"/>
          </a:p>
          <a:p>
            <a:pPr marL="342900" indent="-342900">
              <a:buFont typeface="Arial"/>
              <a:buChar char="•"/>
            </a:pPr>
            <a:r>
              <a:rPr lang="fr-FR" dirty="0" smtClean="0"/>
              <a:t>Oui, mais</a:t>
            </a:r>
          </a:p>
          <a:p>
            <a:pPr marL="742950" lvl="1" indent="-285750">
              <a:buFont typeface="Arial"/>
              <a:buChar char="•"/>
            </a:pPr>
            <a:r>
              <a:rPr lang="fr-FR" dirty="0"/>
              <a:t>génome arbres anciens reste fonctionnel (5.000 ans), </a:t>
            </a:r>
            <a:r>
              <a:rPr lang="is-IS" dirty="0"/>
              <a:t>…</a:t>
            </a:r>
            <a:endParaRPr lang="fr-FR" dirty="0"/>
          </a:p>
          <a:p>
            <a:pPr marL="742950" lvl="1" indent="-285750">
              <a:buFont typeface="Arial"/>
              <a:buChar char="•"/>
            </a:pPr>
            <a:r>
              <a:rPr lang="fr-FR" dirty="0"/>
              <a:t>colonies clonales (fraisier, peuplier 80.000 ans), </a:t>
            </a:r>
            <a:r>
              <a:rPr lang="is-IS" dirty="0"/>
              <a:t>…</a:t>
            </a:r>
            <a:endParaRPr lang="fr-FR" dirty="0"/>
          </a:p>
          <a:p>
            <a:pPr marL="742950" lvl="1" indent="-285750">
              <a:buFont typeface="Arial"/>
              <a:buChar char="•"/>
            </a:pPr>
            <a:r>
              <a:rPr lang="fr-FR" dirty="0" smtClean="0"/>
              <a:t>chute </a:t>
            </a:r>
            <a:r>
              <a:rPr lang="fr-FR" dirty="0"/>
              <a:t>feuilles, fleurs, fruits, </a:t>
            </a:r>
            <a:r>
              <a:rPr lang="is-IS" dirty="0" smtClean="0"/>
              <a:t>…</a:t>
            </a:r>
            <a:endParaRPr lang="fr-FR" dirty="0"/>
          </a:p>
        </p:txBody>
      </p:sp>
    </p:spTree>
    <p:extLst>
      <p:ext uri="{BB962C8B-B14F-4D97-AF65-F5344CB8AC3E}">
        <p14:creationId xmlns:p14="http://schemas.microsoft.com/office/powerpoint/2010/main" val="42492897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3" name="Image 2" descr="Feuille morte au s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00" y="1620000"/>
            <a:ext cx="8064000" cy="5040000"/>
          </a:xfrm>
          <a:prstGeom prst="rect">
            <a:avLst/>
          </a:prstGeom>
        </p:spPr>
      </p:pic>
      <p:sp>
        <p:nvSpPr>
          <p:cNvPr id="5" name="ZoneTexte 4"/>
          <p:cNvSpPr txBox="1"/>
          <p:nvPr/>
        </p:nvSpPr>
        <p:spPr>
          <a:xfrm>
            <a:off x="1701209" y="1102312"/>
            <a:ext cx="5786508" cy="369332"/>
          </a:xfrm>
          <a:prstGeom prst="rect">
            <a:avLst/>
          </a:prstGeom>
          <a:noFill/>
        </p:spPr>
        <p:txBody>
          <a:bodyPr wrap="square" rtlCol="0">
            <a:spAutoFit/>
          </a:bodyPr>
          <a:lstStyle/>
          <a:p>
            <a:pPr algn="ctr"/>
            <a:r>
              <a:rPr lang="fr-FR" b="1" dirty="0" smtClean="0"/>
              <a:t>Sénescence des feuilles</a:t>
            </a:r>
            <a:endParaRPr lang="fr-FR" b="1" dirty="0"/>
          </a:p>
        </p:txBody>
      </p:sp>
    </p:spTree>
    <p:extLst>
      <p:ext uri="{BB962C8B-B14F-4D97-AF65-F5344CB8AC3E}">
        <p14:creationId xmlns:p14="http://schemas.microsoft.com/office/powerpoint/2010/main" val="30693798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2" name="Image 1" descr="Fleur petales tombes au s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30" y="1620000"/>
            <a:ext cx="7589640" cy="5040000"/>
          </a:xfrm>
          <a:prstGeom prst="rect">
            <a:avLst/>
          </a:prstGeom>
        </p:spPr>
      </p:pic>
      <p:sp>
        <p:nvSpPr>
          <p:cNvPr id="5" name="ZoneTexte 4"/>
          <p:cNvSpPr txBox="1"/>
          <p:nvPr/>
        </p:nvSpPr>
        <p:spPr>
          <a:xfrm>
            <a:off x="1701209" y="1102312"/>
            <a:ext cx="5786508" cy="369332"/>
          </a:xfrm>
          <a:prstGeom prst="rect">
            <a:avLst/>
          </a:prstGeom>
          <a:noFill/>
        </p:spPr>
        <p:txBody>
          <a:bodyPr wrap="square" rtlCol="0">
            <a:spAutoFit/>
          </a:bodyPr>
          <a:lstStyle/>
          <a:p>
            <a:pPr algn="ctr"/>
            <a:r>
              <a:rPr lang="fr-FR" b="1" dirty="0" smtClean="0"/>
              <a:t>Sénescence des fleurs</a:t>
            </a:r>
            <a:endParaRPr lang="fr-FR" b="1" dirty="0"/>
          </a:p>
        </p:txBody>
      </p:sp>
    </p:spTree>
    <p:extLst>
      <p:ext uri="{BB962C8B-B14F-4D97-AF65-F5344CB8AC3E}">
        <p14:creationId xmlns:p14="http://schemas.microsoft.com/office/powerpoint/2010/main" val="37703509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3" name="Image 2" descr="Fruits tomb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320" y="1620000"/>
            <a:ext cx="7064105" cy="5040000"/>
          </a:xfrm>
          <a:prstGeom prst="rect">
            <a:avLst/>
          </a:prstGeom>
        </p:spPr>
      </p:pic>
      <p:sp>
        <p:nvSpPr>
          <p:cNvPr id="5" name="ZoneTexte 4"/>
          <p:cNvSpPr txBox="1"/>
          <p:nvPr/>
        </p:nvSpPr>
        <p:spPr>
          <a:xfrm>
            <a:off x="1701209" y="1102312"/>
            <a:ext cx="5786508" cy="369332"/>
          </a:xfrm>
          <a:prstGeom prst="rect">
            <a:avLst/>
          </a:prstGeom>
          <a:noFill/>
        </p:spPr>
        <p:txBody>
          <a:bodyPr wrap="square" rtlCol="0">
            <a:spAutoFit/>
          </a:bodyPr>
          <a:lstStyle/>
          <a:p>
            <a:pPr algn="ctr"/>
            <a:r>
              <a:rPr lang="fr-FR" b="1" dirty="0" smtClean="0"/>
              <a:t>Sénescence des fruits</a:t>
            </a:r>
            <a:endParaRPr lang="fr-FR" b="1" dirty="0"/>
          </a:p>
        </p:txBody>
      </p:sp>
    </p:spTree>
    <p:extLst>
      <p:ext uri="{BB962C8B-B14F-4D97-AF65-F5344CB8AC3E}">
        <p14:creationId xmlns:p14="http://schemas.microsoft.com/office/powerpoint/2010/main" val="29201289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3" y="1773290"/>
            <a:ext cx="6325604" cy="2585323"/>
          </a:xfrm>
          <a:prstGeom prst="rect">
            <a:avLst/>
          </a:prstGeom>
          <a:noFill/>
        </p:spPr>
        <p:txBody>
          <a:bodyPr wrap="square" rtlCol="0">
            <a:spAutoFit/>
          </a:bodyPr>
          <a:lstStyle/>
          <a:p>
            <a:pPr marL="342900" indent="-342900">
              <a:buFont typeface="Arial"/>
              <a:buChar char="•"/>
            </a:pPr>
            <a:r>
              <a:rPr lang="fr-FR" dirty="0" smtClean="0"/>
              <a:t>ADN endommagé</a:t>
            </a:r>
          </a:p>
          <a:p>
            <a:pPr marL="342900" indent="-342900">
              <a:buFont typeface="Arial"/>
              <a:buChar char="•"/>
            </a:pPr>
            <a:r>
              <a:rPr lang="fr-FR" dirty="0" smtClean="0"/>
              <a:t>Télomères raccourcis</a:t>
            </a:r>
          </a:p>
          <a:p>
            <a:pPr marL="342900" indent="-342900">
              <a:buFont typeface="Arial"/>
              <a:buChar char="•"/>
            </a:pPr>
            <a:endParaRPr lang="fr-FR" dirty="0"/>
          </a:p>
          <a:p>
            <a:pPr marL="342900" indent="-342900">
              <a:buFont typeface="Arial"/>
              <a:buChar char="•"/>
            </a:pPr>
            <a:r>
              <a:rPr lang="fr-FR" dirty="0" smtClean="0"/>
              <a:t>Oui, mais</a:t>
            </a:r>
          </a:p>
          <a:p>
            <a:pPr marL="742950" lvl="1" indent="-285750">
              <a:buFont typeface="Arial"/>
              <a:buChar char="•"/>
            </a:pPr>
            <a:r>
              <a:rPr lang="fr-FR" dirty="0"/>
              <a:t>génome arbres fonctionnel (5.000 ans), </a:t>
            </a:r>
            <a:r>
              <a:rPr lang="is-IS" dirty="0" smtClean="0"/>
              <a:t>…</a:t>
            </a:r>
          </a:p>
          <a:p>
            <a:pPr marL="742950" lvl="1" indent="-285750">
              <a:buFont typeface="Arial"/>
              <a:buChar char="•"/>
            </a:pPr>
            <a:r>
              <a:rPr lang="fr-FR" dirty="0"/>
              <a:t>reproduction clonale (fraisier, peuplier 80.000 ans), </a:t>
            </a:r>
            <a:r>
              <a:rPr lang="is-IS" dirty="0" smtClean="0"/>
              <a:t>…</a:t>
            </a:r>
          </a:p>
          <a:p>
            <a:pPr marL="742950" lvl="1" indent="-285750">
              <a:buFont typeface="Arial"/>
              <a:buChar char="•"/>
            </a:pPr>
            <a:r>
              <a:rPr lang="fr-FR" dirty="0"/>
              <a:t>chute feuilles, fleurs, fruits, </a:t>
            </a:r>
            <a:r>
              <a:rPr lang="is-IS" dirty="0" smtClean="0"/>
              <a:t>…</a:t>
            </a:r>
          </a:p>
          <a:p>
            <a:pPr marL="742950" lvl="1" indent="-285750">
              <a:buFont typeface="Arial"/>
              <a:buChar char="•"/>
            </a:pPr>
            <a:r>
              <a:rPr lang="fr-FR" dirty="0" smtClean="0"/>
              <a:t>espèces annuelles : plantes, insectes, poissons </a:t>
            </a:r>
            <a:r>
              <a:rPr lang="is-IS" dirty="0" smtClean="0"/>
              <a:t>…</a:t>
            </a:r>
            <a:endParaRPr lang="fr-FR" dirty="0"/>
          </a:p>
          <a:p>
            <a:pPr marL="742950" lvl="1" indent="-285750">
              <a:buFont typeface="Arial"/>
              <a:buChar char="•"/>
            </a:pPr>
            <a:endParaRPr lang="fr-FR" dirty="0"/>
          </a:p>
        </p:txBody>
      </p:sp>
    </p:spTree>
    <p:extLst>
      <p:ext uri="{BB962C8B-B14F-4D97-AF65-F5344CB8AC3E}">
        <p14:creationId xmlns:p14="http://schemas.microsoft.com/office/powerpoint/2010/main" val="14658196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0" name="ZoneTexte 9"/>
          <p:cNvSpPr txBox="1"/>
          <p:nvPr/>
        </p:nvSpPr>
        <p:spPr>
          <a:xfrm>
            <a:off x="1150113" y="1773301"/>
            <a:ext cx="7384029" cy="923330"/>
          </a:xfrm>
          <a:prstGeom prst="rect">
            <a:avLst/>
          </a:prstGeom>
          <a:noFill/>
        </p:spPr>
        <p:txBody>
          <a:bodyPr wrap="square" rtlCol="0">
            <a:spAutoFit/>
          </a:bodyPr>
          <a:lstStyle/>
          <a:p>
            <a:pPr marL="342900" indent="-342900">
              <a:buFont typeface="Arial"/>
              <a:buChar char="•"/>
            </a:pPr>
            <a:r>
              <a:rPr lang="fr-FR" dirty="0"/>
              <a:t>d</a:t>
            </a:r>
            <a:r>
              <a:rPr lang="fr-FR" dirty="0" smtClean="0"/>
              <a:t>éveloppement et sénescence des systèmes au sens large</a:t>
            </a:r>
          </a:p>
          <a:p>
            <a:pPr marL="342900" indent="-342900">
              <a:buFont typeface="Arial"/>
              <a:buChar char="•"/>
            </a:pPr>
            <a:r>
              <a:rPr lang="fr-FR" dirty="0"/>
              <a:t>a</a:t>
            </a:r>
            <a:r>
              <a:rPr lang="fr-FR" dirty="0" smtClean="0"/>
              <a:t>pproche s’applique à tout système : minéral, vivant, social, écologique</a:t>
            </a:r>
          </a:p>
          <a:p>
            <a:pPr marL="342900" indent="-342900">
              <a:buFont typeface="Arial"/>
              <a:buChar char="•"/>
            </a:pPr>
            <a:r>
              <a:rPr lang="fr-FR" dirty="0"/>
              <a:t>a</a:t>
            </a:r>
            <a:r>
              <a:rPr lang="fr-FR" dirty="0" smtClean="0"/>
              <a:t>nalyse sous angle structure système et contraintes sur composants</a:t>
            </a:r>
          </a:p>
        </p:txBody>
      </p:sp>
      <p:sp>
        <p:nvSpPr>
          <p:cNvPr id="11" name="ZoneTexte 10"/>
          <p:cNvSpPr txBox="1"/>
          <p:nvPr/>
        </p:nvSpPr>
        <p:spPr>
          <a:xfrm>
            <a:off x="2384089" y="1102312"/>
            <a:ext cx="4205102" cy="369332"/>
          </a:xfrm>
          <a:prstGeom prst="rect">
            <a:avLst/>
          </a:prstGeom>
          <a:noFill/>
        </p:spPr>
        <p:txBody>
          <a:bodyPr wrap="square" rtlCol="0">
            <a:spAutoFit/>
          </a:bodyPr>
          <a:lstStyle/>
          <a:p>
            <a:pPr algn="ctr"/>
            <a:r>
              <a:rPr lang="fr-FR" b="1" dirty="0" smtClean="0"/>
              <a:t>Introduction</a:t>
            </a:r>
            <a:endParaRPr lang="fr-FR" dirty="0"/>
          </a:p>
        </p:txBody>
      </p:sp>
    </p:spTree>
    <p:extLst>
      <p:ext uri="{BB962C8B-B14F-4D97-AF65-F5344CB8AC3E}">
        <p14:creationId xmlns:p14="http://schemas.microsoft.com/office/powerpoint/2010/main" val="41769649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2" name="Image 1" descr="Mai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791" y="1620000"/>
            <a:ext cx="7567569" cy="5040000"/>
          </a:xfrm>
          <a:prstGeom prst="rect">
            <a:avLst/>
          </a:prstGeom>
        </p:spPr>
      </p:pic>
      <p:sp>
        <p:nvSpPr>
          <p:cNvPr id="6" name="ZoneTexte 5"/>
          <p:cNvSpPr txBox="1"/>
          <p:nvPr/>
        </p:nvSpPr>
        <p:spPr>
          <a:xfrm>
            <a:off x="1200968" y="1102312"/>
            <a:ext cx="6845543" cy="369332"/>
          </a:xfrm>
          <a:prstGeom prst="rect">
            <a:avLst/>
          </a:prstGeom>
          <a:noFill/>
        </p:spPr>
        <p:txBody>
          <a:bodyPr wrap="square" rtlCol="0">
            <a:spAutoFit/>
          </a:bodyPr>
          <a:lstStyle/>
          <a:p>
            <a:pPr algn="ctr"/>
            <a:r>
              <a:rPr lang="fr-FR" b="1" dirty="0" smtClean="0"/>
              <a:t>Sénescence rapide des espèces annuelles : plantes, ici le maïs</a:t>
            </a:r>
            <a:endParaRPr lang="fr-FR" b="1" dirty="0"/>
          </a:p>
        </p:txBody>
      </p:sp>
    </p:spTree>
    <p:extLst>
      <p:ext uri="{BB962C8B-B14F-4D97-AF65-F5344CB8AC3E}">
        <p14:creationId xmlns:p14="http://schemas.microsoft.com/office/powerpoint/2010/main" val="15765253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6" name="Image 5" descr="Mais se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71" y="1620000"/>
            <a:ext cx="7915581" cy="5040000"/>
          </a:xfrm>
          <a:prstGeom prst="rect">
            <a:avLst/>
          </a:prstGeom>
        </p:spPr>
      </p:pic>
      <p:sp>
        <p:nvSpPr>
          <p:cNvPr id="7" name="ZoneTexte 6"/>
          <p:cNvSpPr txBox="1"/>
          <p:nvPr/>
        </p:nvSpPr>
        <p:spPr>
          <a:xfrm>
            <a:off x="1200968" y="1102312"/>
            <a:ext cx="6845543" cy="369332"/>
          </a:xfrm>
          <a:prstGeom prst="rect">
            <a:avLst/>
          </a:prstGeom>
          <a:noFill/>
        </p:spPr>
        <p:txBody>
          <a:bodyPr wrap="square" rtlCol="0">
            <a:spAutoFit/>
          </a:bodyPr>
          <a:lstStyle/>
          <a:p>
            <a:pPr algn="ctr"/>
            <a:r>
              <a:rPr lang="fr-FR" b="1" dirty="0" smtClean="0"/>
              <a:t>Sénescence rapide des espèces annuelles : plantes, ici le maïs</a:t>
            </a:r>
            <a:endParaRPr lang="fr-FR" b="1" dirty="0"/>
          </a:p>
        </p:txBody>
      </p:sp>
    </p:spTree>
    <p:extLst>
      <p:ext uri="{BB962C8B-B14F-4D97-AF65-F5344CB8AC3E}">
        <p14:creationId xmlns:p14="http://schemas.microsoft.com/office/powerpoint/2010/main" val="42715189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7" name="ZoneTexte 6"/>
          <p:cNvSpPr txBox="1"/>
          <p:nvPr/>
        </p:nvSpPr>
        <p:spPr>
          <a:xfrm>
            <a:off x="984136" y="1102312"/>
            <a:ext cx="7349032" cy="369332"/>
          </a:xfrm>
          <a:prstGeom prst="rect">
            <a:avLst/>
          </a:prstGeom>
          <a:noFill/>
        </p:spPr>
        <p:txBody>
          <a:bodyPr wrap="square" rtlCol="0">
            <a:spAutoFit/>
          </a:bodyPr>
          <a:lstStyle/>
          <a:p>
            <a:pPr algn="ctr"/>
            <a:r>
              <a:rPr lang="fr-FR" b="1" dirty="0" smtClean="0"/>
              <a:t>Sénescence rapide des espèces « annuelles » : plantes</a:t>
            </a:r>
            <a:r>
              <a:rPr lang="fr-FR" b="1" dirty="0"/>
              <a:t> </a:t>
            </a:r>
            <a:r>
              <a:rPr lang="fr-FR" b="1" dirty="0" smtClean="0"/>
              <a:t>à rhizome, ici l’iris</a:t>
            </a:r>
            <a:endParaRPr lang="fr-FR" b="1" dirty="0"/>
          </a:p>
        </p:txBody>
      </p:sp>
      <p:pic>
        <p:nvPicPr>
          <p:cNvPr id="2" name="Image 1" descr="Iris.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630000" y="1620000"/>
            <a:ext cx="7920000" cy="5040000"/>
          </a:xfrm>
          <a:prstGeom prst="rect">
            <a:avLst/>
          </a:prstGeom>
        </p:spPr>
      </p:pic>
    </p:spTree>
    <p:extLst>
      <p:ext uri="{BB962C8B-B14F-4D97-AF65-F5344CB8AC3E}">
        <p14:creationId xmlns:p14="http://schemas.microsoft.com/office/powerpoint/2010/main" val="36298575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8" name="ZoneTexte 7"/>
          <p:cNvSpPr txBox="1"/>
          <p:nvPr/>
        </p:nvSpPr>
        <p:spPr>
          <a:xfrm>
            <a:off x="893128" y="1102312"/>
            <a:ext cx="7780409" cy="369332"/>
          </a:xfrm>
          <a:prstGeom prst="rect">
            <a:avLst/>
          </a:prstGeom>
          <a:noFill/>
        </p:spPr>
        <p:txBody>
          <a:bodyPr wrap="square" rtlCol="0">
            <a:spAutoFit/>
          </a:bodyPr>
          <a:lstStyle/>
          <a:p>
            <a:pPr algn="ctr"/>
            <a:r>
              <a:rPr lang="fr-FR" b="1" dirty="0" smtClean="0"/>
              <a:t>Sénescence rapide des espèces à cycle de vie court : insectes, poissons</a:t>
            </a:r>
            <a:endParaRPr lang="fr-FR" b="1" dirty="0"/>
          </a:p>
        </p:txBody>
      </p:sp>
      <p:pic>
        <p:nvPicPr>
          <p:cNvPr id="6" name="Image 5" descr="Aedes albopictus.jpg"/>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630000" y="1620000"/>
            <a:ext cx="3960000" cy="2520000"/>
          </a:xfrm>
          <a:prstGeom prst="rect">
            <a:avLst/>
          </a:prstGeom>
        </p:spPr>
      </p:pic>
      <p:pic>
        <p:nvPicPr>
          <p:cNvPr id="9" name="Image 8" descr="Papillons sur fleur.jpg"/>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4586880" y="1623334"/>
            <a:ext cx="3960000" cy="2520000"/>
          </a:xfrm>
          <a:prstGeom prst="rect">
            <a:avLst/>
          </a:prstGeom>
        </p:spPr>
      </p:pic>
      <p:pic>
        <p:nvPicPr>
          <p:cNvPr id="11" name="Image 10" descr="Poisson annuel Hypsolebias-carlettoi-mâle-2-725x483.jpg"/>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2539999" y="4119908"/>
            <a:ext cx="3960000" cy="2520000"/>
          </a:xfrm>
          <a:prstGeom prst="rect">
            <a:avLst/>
          </a:prstGeom>
        </p:spPr>
      </p:pic>
    </p:spTree>
    <p:extLst>
      <p:ext uri="{BB962C8B-B14F-4D97-AF65-F5344CB8AC3E}">
        <p14:creationId xmlns:p14="http://schemas.microsoft.com/office/powerpoint/2010/main" val="15633919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3" y="1773290"/>
            <a:ext cx="7867660" cy="1477328"/>
          </a:xfrm>
          <a:prstGeom prst="rect">
            <a:avLst/>
          </a:prstGeom>
          <a:noFill/>
        </p:spPr>
        <p:txBody>
          <a:bodyPr wrap="square" rtlCol="0">
            <a:spAutoFit/>
          </a:bodyPr>
          <a:lstStyle/>
          <a:p>
            <a:pPr marL="342900" indent="-342900">
              <a:buFont typeface="Arial"/>
              <a:buChar char="•"/>
            </a:pPr>
            <a:r>
              <a:rPr lang="fr-FR" dirty="0"/>
              <a:t>a</a:t>
            </a:r>
            <a:r>
              <a:rPr lang="fr-FR" dirty="0" smtClean="0"/>
              <a:t>ltération du génome, réplications</a:t>
            </a:r>
          </a:p>
          <a:p>
            <a:pPr marL="342900" indent="-342900">
              <a:buFont typeface="Arial"/>
              <a:buChar char="•"/>
            </a:pPr>
            <a:r>
              <a:rPr lang="fr-FR" dirty="0"/>
              <a:t>d</a:t>
            </a:r>
            <a:r>
              <a:rPr lang="fr-FR" dirty="0" smtClean="0"/>
              <a:t>éfauts du génome, évolution</a:t>
            </a:r>
          </a:p>
          <a:p>
            <a:endParaRPr lang="fr-FR" dirty="0" smtClean="0"/>
          </a:p>
          <a:p>
            <a:pPr marL="342900" indent="-342900">
              <a:buFont typeface="Arial"/>
              <a:buChar char="•"/>
            </a:pPr>
            <a:r>
              <a:rPr lang="fr-FR" b="1" dirty="0"/>
              <a:t>i</a:t>
            </a:r>
            <a:r>
              <a:rPr lang="fr-FR" b="1" dirty="0" smtClean="0"/>
              <a:t>dée : existe gènes responsables sénescence</a:t>
            </a:r>
          </a:p>
          <a:p>
            <a:pPr marL="342900" indent="-342900">
              <a:buFont typeface="Arial"/>
              <a:buChar char="•"/>
            </a:pPr>
            <a:r>
              <a:rPr lang="fr-FR" b="1" dirty="0"/>
              <a:t>g</a:t>
            </a:r>
            <a:r>
              <a:rPr lang="fr-FR" b="1" dirty="0" smtClean="0"/>
              <a:t>ènes non éliminés, voire favorisés par évolution</a:t>
            </a:r>
          </a:p>
        </p:txBody>
      </p:sp>
    </p:spTree>
    <p:extLst>
      <p:ext uri="{BB962C8B-B14F-4D97-AF65-F5344CB8AC3E}">
        <p14:creationId xmlns:p14="http://schemas.microsoft.com/office/powerpoint/2010/main" val="10242474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2" y="1773290"/>
            <a:ext cx="7981887" cy="2585323"/>
          </a:xfrm>
          <a:prstGeom prst="rect">
            <a:avLst/>
          </a:prstGeom>
          <a:noFill/>
        </p:spPr>
        <p:txBody>
          <a:bodyPr wrap="square" rtlCol="0">
            <a:spAutoFit/>
          </a:bodyPr>
          <a:lstStyle/>
          <a:p>
            <a:pPr marL="342900" indent="-342900">
              <a:buFont typeface="Arial"/>
              <a:buChar char="•"/>
            </a:pPr>
            <a:r>
              <a:rPr lang="fr-FR" dirty="0" smtClean="0"/>
              <a:t>ADN endommagé</a:t>
            </a:r>
          </a:p>
          <a:p>
            <a:pPr marL="342900" indent="-342900">
              <a:buFont typeface="Arial"/>
              <a:buChar char="•"/>
            </a:pPr>
            <a:r>
              <a:rPr lang="fr-FR" dirty="0" smtClean="0"/>
              <a:t>Télomères raccourcis</a:t>
            </a:r>
          </a:p>
          <a:p>
            <a:pPr marL="342900" indent="-342900">
              <a:buFont typeface="Arial"/>
              <a:buChar char="•"/>
            </a:pPr>
            <a:r>
              <a:rPr lang="fr-FR" b="1" dirty="0" smtClean="0"/>
              <a:t>Accumulation </a:t>
            </a:r>
            <a:r>
              <a:rPr lang="fr-FR" b="1" dirty="0"/>
              <a:t>de mutations (Medawar, 1952</a:t>
            </a:r>
            <a:r>
              <a:rPr lang="fr-FR" b="1" dirty="0" smtClean="0"/>
              <a:t>)</a:t>
            </a:r>
          </a:p>
          <a:p>
            <a:pPr marL="800100" lvl="1" indent="-342900">
              <a:buFont typeface="Arial"/>
              <a:buChar char="•"/>
            </a:pPr>
            <a:r>
              <a:rPr lang="fr-FR" b="1" dirty="0" smtClean="0"/>
              <a:t>allèles responsables sénescence</a:t>
            </a:r>
          </a:p>
          <a:p>
            <a:pPr marL="800100" lvl="1" indent="-342900">
              <a:buFont typeface="Arial"/>
              <a:buChar char="•"/>
            </a:pPr>
            <a:r>
              <a:rPr lang="fr-FR" b="1" dirty="0" smtClean="0"/>
              <a:t>pas éliminés par sélection naturelle</a:t>
            </a:r>
          </a:p>
          <a:p>
            <a:pPr marL="800100" lvl="1" indent="-342900">
              <a:buFont typeface="Arial"/>
              <a:buChar char="•"/>
            </a:pPr>
            <a:r>
              <a:rPr lang="fr-FR" b="1" dirty="0" smtClean="0"/>
              <a:t>car s’expriment à un âge avancé </a:t>
            </a:r>
          </a:p>
          <a:p>
            <a:pPr marL="800100" lvl="1" indent="-342900">
              <a:buFont typeface="Arial"/>
              <a:buChar char="•"/>
            </a:pPr>
            <a:r>
              <a:rPr lang="fr-FR" b="1" dirty="0" smtClean="0"/>
              <a:t>individus meurent </a:t>
            </a:r>
            <a:r>
              <a:rPr lang="fr-FR" b="1" dirty="0"/>
              <a:t>(</a:t>
            </a:r>
            <a:r>
              <a:rPr lang="fr-FR" b="1" dirty="0" smtClean="0"/>
              <a:t>accidents, maladies, prédation), avant la sénescence</a:t>
            </a:r>
          </a:p>
          <a:p>
            <a:pPr marL="800100" lvl="1" indent="-342900">
              <a:buFont typeface="Arial"/>
              <a:buChar char="•"/>
            </a:pPr>
            <a:r>
              <a:rPr lang="fr-FR" b="1" dirty="0" smtClean="0"/>
              <a:t>=&gt; accumulation de mutations délétères au cours des générations</a:t>
            </a:r>
          </a:p>
          <a:p>
            <a:pPr marL="342900" indent="-342900">
              <a:buFont typeface="Arial"/>
              <a:buChar char="•"/>
            </a:pPr>
            <a:endParaRPr lang="fr-FR" dirty="0"/>
          </a:p>
        </p:txBody>
      </p:sp>
    </p:spTree>
    <p:extLst>
      <p:ext uri="{BB962C8B-B14F-4D97-AF65-F5344CB8AC3E}">
        <p14:creationId xmlns:p14="http://schemas.microsoft.com/office/powerpoint/2010/main" val="35502302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3" y="1773290"/>
            <a:ext cx="7739284" cy="3139321"/>
          </a:xfrm>
          <a:prstGeom prst="rect">
            <a:avLst/>
          </a:prstGeom>
          <a:noFill/>
        </p:spPr>
        <p:txBody>
          <a:bodyPr wrap="square" rtlCol="0">
            <a:spAutoFit/>
          </a:bodyPr>
          <a:lstStyle/>
          <a:p>
            <a:pPr marL="342900" indent="-342900">
              <a:buFont typeface="Arial"/>
              <a:buChar char="•"/>
            </a:pPr>
            <a:r>
              <a:rPr lang="fr-FR" dirty="0" smtClean="0"/>
              <a:t>ADN endommagé</a:t>
            </a:r>
          </a:p>
          <a:p>
            <a:pPr marL="342900" indent="-342900">
              <a:buFont typeface="Arial"/>
              <a:buChar char="•"/>
            </a:pPr>
            <a:r>
              <a:rPr lang="fr-FR" dirty="0" smtClean="0"/>
              <a:t>Télomères raccourcis</a:t>
            </a:r>
          </a:p>
          <a:p>
            <a:pPr marL="342900" indent="-342900">
              <a:buFont typeface="Arial"/>
              <a:buChar char="•"/>
            </a:pPr>
            <a:r>
              <a:rPr lang="fr-FR" dirty="0" smtClean="0"/>
              <a:t>Accumulation </a:t>
            </a:r>
            <a:r>
              <a:rPr lang="fr-FR" dirty="0"/>
              <a:t>de mutations (Medawar, 1952)</a:t>
            </a:r>
          </a:p>
          <a:p>
            <a:pPr marL="342900" indent="-342900">
              <a:buFont typeface="Arial"/>
              <a:buChar char="•"/>
            </a:pPr>
            <a:r>
              <a:rPr lang="fr-FR" b="1" dirty="0" smtClean="0"/>
              <a:t>Pléiotropie antagoniste (Williams, 1957)</a:t>
            </a:r>
          </a:p>
          <a:p>
            <a:pPr marL="800100" lvl="1" indent="-342900">
              <a:buFont typeface="Arial"/>
              <a:buChar char="•"/>
            </a:pPr>
            <a:r>
              <a:rPr lang="fr-FR" b="1" dirty="0"/>
              <a:t>c</a:t>
            </a:r>
            <a:r>
              <a:rPr lang="fr-FR" b="1" dirty="0" smtClean="0"/>
              <a:t>ompromis entre deux traits codés par le même gène (</a:t>
            </a:r>
            <a:r>
              <a:rPr lang="fr-FR" b="1" dirty="0"/>
              <a:t>pléiotropie</a:t>
            </a:r>
            <a:r>
              <a:rPr lang="fr-FR" b="1" dirty="0" smtClean="0"/>
              <a:t>) :</a:t>
            </a:r>
          </a:p>
          <a:p>
            <a:pPr marL="1257300" lvl="2" indent="-342900">
              <a:buFont typeface="Arial"/>
              <a:buChar char="•"/>
            </a:pPr>
            <a:r>
              <a:rPr lang="fr-FR" b="1" dirty="0"/>
              <a:t>t</a:t>
            </a:r>
            <a:r>
              <a:rPr lang="fr-FR" b="1" dirty="0" smtClean="0"/>
              <a:t>rait favorable jeune et trait délétère âgé</a:t>
            </a:r>
          </a:p>
          <a:p>
            <a:pPr marL="800100" lvl="1" indent="-342900">
              <a:buFont typeface="Arial"/>
              <a:buChar char="•"/>
            </a:pPr>
            <a:r>
              <a:rPr lang="fr-FR" b="1" dirty="0" smtClean="0"/>
              <a:t>peu compatible avec universalité sénescence :</a:t>
            </a:r>
          </a:p>
          <a:p>
            <a:pPr marL="800100" lvl="1" indent="-342900">
              <a:buFont typeface="Arial"/>
              <a:buChar char="•"/>
            </a:pPr>
            <a:r>
              <a:rPr lang="fr-FR" b="1" dirty="0" smtClean="0"/>
              <a:t>il faudrait, pour chaque espèce</a:t>
            </a:r>
            <a:r>
              <a:rPr lang="fr-FR" b="1" dirty="0"/>
              <a:t> </a:t>
            </a:r>
            <a:r>
              <a:rPr lang="fr-FR" b="1" dirty="0" smtClean="0"/>
              <a:t>:</a:t>
            </a:r>
          </a:p>
          <a:p>
            <a:pPr marL="1257300" lvl="2" indent="-342900">
              <a:buFont typeface="Arial"/>
              <a:buChar char="•"/>
            </a:pPr>
            <a:r>
              <a:rPr lang="fr-FR" b="1" dirty="0" smtClean="0"/>
              <a:t>groupe traits codant la sénescence</a:t>
            </a:r>
          </a:p>
          <a:p>
            <a:pPr marL="1257300" lvl="2" indent="-342900">
              <a:buFont typeface="Arial"/>
              <a:buChar char="•"/>
            </a:pPr>
            <a:r>
              <a:rPr lang="fr-FR" b="1" dirty="0"/>
              <a:t>g</a:t>
            </a:r>
            <a:r>
              <a:rPr lang="fr-FR" b="1" dirty="0" smtClean="0"/>
              <a:t>roupe de gènes codant ces traits</a:t>
            </a:r>
          </a:p>
          <a:p>
            <a:pPr marL="1257300" lvl="2" indent="-342900">
              <a:buFont typeface="Arial"/>
              <a:buChar char="•"/>
            </a:pPr>
            <a:r>
              <a:rPr lang="fr-FR" b="1" dirty="0"/>
              <a:t>m</a:t>
            </a:r>
            <a:r>
              <a:rPr lang="fr-FR" b="1" dirty="0" smtClean="0"/>
              <a:t>ême groupe de gènes codent traits positifs pour individu jeune</a:t>
            </a:r>
          </a:p>
        </p:txBody>
      </p:sp>
    </p:spTree>
    <p:extLst>
      <p:ext uri="{BB962C8B-B14F-4D97-AF65-F5344CB8AC3E}">
        <p14:creationId xmlns:p14="http://schemas.microsoft.com/office/powerpoint/2010/main" val="31103621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3" y="1773290"/>
            <a:ext cx="7867660" cy="2862323"/>
          </a:xfrm>
          <a:prstGeom prst="rect">
            <a:avLst/>
          </a:prstGeom>
          <a:noFill/>
        </p:spPr>
        <p:txBody>
          <a:bodyPr wrap="square" rtlCol="0">
            <a:spAutoFit/>
          </a:bodyPr>
          <a:lstStyle/>
          <a:p>
            <a:pPr marL="342900" indent="-342900">
              <a:buFont typeface="Arial"/>
              <a:buChar char="•"/>
            </a:pPr>
            <a:r>
              <a:rPr lang="fr-FR" dirty="0" smtClean="0"/>
              <a:t>ADN endommagé</a:t>
            </a:r>
          </a:p>
          <a:p>
            <a:pPr marL="342900" indent="-342900">
              <a:buFont typeface="Arial"/>
              <a:buChar char="•"/>
            </a:pPr>
            <a:r>
              <a:rPr lang="fr-FR" dirty="0" smtClean="0"/>
              <a:t>Télomères raccourcis</a:t>
            </a:r>
          </a:p>
          <a:p>
            <a:pPr marL="342900" indent="-342900">
              <a:buFont typeface="Arial"/>
              <a:buChar char="•"/>
            </a:pPr>
            <a:r>
              <a:rPr lang="fr-FR" dirty="0"/>
              <a:t>Accumulation de mutations (Medawar, 1952)</a:t>
            </a:r>
          </a:p>
          <a:p>
            <a:pPr marL="342900" indent="-342900">
              <a:buFont typeface="Arial"/>
              <a:buChar char="•"/>
            </a:pPr>
            <a:r>
              <a:rPr lang="fr-FR" dirty="0"/>
              <a:t>Pléiotropie antagoniste (Williams, 1957)</a:t>
            </a:r>
          </a:p>
          <a:p>
            <a:pPr marL="342900" indent="-342900">
              <a:buFont typeface="Arial"/>
              <a:buChar char="•"/>
            </a:pPr>
            <a:r>
              <a:rPr lang="fr-FR" b="1" dirty="0" smtClean="0"/>
              <a:t>Soma jetable (Kirkwood, 1977)</a:t>
            </a:r>
          </a:p>
          <a:p>
            <a:pPr marL="800100" lvl="1" indent="-342900">
              <a:buFont typeface="Arial"/>
              <a:buChar char="•"/>
            </a:pPr>
            <a:r>
              <a:rPr lang="fr-FR" b="1" dirty="0" smtClean="0"/>
              <a:t>compromis entre maintenance et reproduction</a:t>
            </a:r>
          </a:p>
          <a:p>
            <a:pPr marL="800100" lvl="1" indent="-342900">
              <a:buFont typeface="Arial"/>
              <a:buChar char="•"/>
            </a:pPr>
            <a:r>
              <a:rPr lang="fr-FR" b="1" dirty="0"/>
              <a:t>c</a:t>
            </a:r>
            <a:r>
              <a:rPr lang="fr-FR" b="1" dirty="0" smtClean="0"/>
              <a:t>onflit allocation ressources entre :</a:t>
            </a:r>
          </a:p>
          <a:p>
            <a:pPr marL="1257300" lvl="2" indent="-342900">
              <a:buFont typeface="Arial"/>
              <a:buChar char="•"/>
            </a:pPr>
            <a:r>
              <a:rPr lang="fr-FR" b="1" dirty="0"/>
              <a:t>c</a:t>
            </a:r>
            <a:r>
              <a:rPr lang="fr-FR" b="1" dirty="0" smtClean="0"/>
              <a:t>apacité de se reproduire tôt avec grande fertilité</a:t>
            </a:r>
          </a:p>
          <a:p>
            <a:pPr marL="1257300" lvl="2" indent="-342900">
              <a:buFont typeface="Arial"/>
              <a:buChar char="•"/>
            </a:pPr>
            <a:r>
              <a:rPr lang="fr-FR" b="1" dirty="0"/>
              <a:t>c</a:t>
            </a:r>
            <a:r>
              <a:rPr lang="fr-FR" b="1" dirty="0" smtClean="0"/>
              <a:t>apacité de vivre longtemps</a:t>
            </a:r>
          </a:p>
          <a:p>
            <a:pPr marL="800100" lvl="1" indent="-342900">
              <a:buFont typeface="Arial"/>
              <a:buChar char="•"/>
            </a:pPr>
            <a:r>
              <a:rPr lang="fr-FR" b="1" dirty="0"/>
              <a:t>r</a:t>
            </a:r>
            <a:r>
              <a:rPr lang="fr-FR" b="1" dirty="0" smtClean="0"/>
              <a:t>aisonnement circulaire : hypothèse implicite fertilité diminue avec l’âge</a:t>
            </a:r>
          </a:p>
        </p:txBody>
      </p:sp>
    </p:spTree>
    <p:extLst>
      <p:ext uri="{BB962C8B-B14F-4D97-AF65-F5344CB8AC3E}">
        <p14:creationId xmlns:p14="http://schemas.microsoft.com/office/powerpoint/2010/main" val="19174455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2" y="1773290"/>
            <a:ext cx="7981887" cy="3139321"/>
          </a:xfrm>
          <a:prstGeom prst="rect">
            <a:avLst/>
          </a:prstGeom>
          <a:noFill/>
        </p:spPr>
        <p:txBody>
          <a:bodyPr wrap="square" rtlCol="0">
            <a:spAutoFit/>
          </a:bodyPr>
          <a:lstStyle/>
          <a:p>
            <a:pPr marL="342900" indent="-342900">
              <a:buFont typeface="Arial"/>
              <a:buChar char="•"/>
            </a:pPr>
            <a:r>
              <a:rPr lang="fr-FR" dirty="0" smtClean="0"/>
              <a:t>ADN endommagé</a:t>
            </a:r>
          </a:p>
          <a:p>
            <a:pPr marL="342900" indent="-342900">
              <a:buFont typeface="Arial"/>
              <a:buChar char="•"/>
            </a:pPr>
            <a:r>
              <a:rPr lang="fr-FR" dirty="0" smtClean="0"/>
              <a:t>Télomères raccourcis</a:t>
            </a:r>
          </a:p>
          <a:p>
            <a:pPr marL="342900" indent="-342900">
              <a:buFont typeface="Arial"/>
              <a:buChar char="•"/>
            </a:pPr>
            <a:r>
              <a:rPr lang="fr-FR" dirty="0" smtClean="0"/>
              <a:t>Soma jetable (Kirkwood, 1977)</a:t>
            </a:r>
          </a:p>
          <a:p>
            <a:pPr marL="342900" indent="-342900">
              <a:buFont typeface="Arial"/>
              <a:buChar char="•"/>
            </a:pPr>
            <a:r>
              <a:rPr lang="fr-FR" dirty="0"/>
              <a:t>Accumulation de mutations (Medawar, 1952)</a:t>
            </a:r>
          </a:p>
          <a:p>
            <a:pPr marL="342900" indent="-342900">
              <a:buFont typeface="Arial"/>
              <a:buChar char="•"/>
            </a:pPr>
            <a:r>
              <a:rPr lang="fr-FR" dirty="0" smtClean="0"/>
              <a:t>Pléiotropie antagoniste (Williams, 1957)</a:t>
            </a:r>
          </a:p>
          <a:p>
            <a:pPr marL="342900" indent="-342900">
              <a:buFont typeface="Arial"/>
              <a:buChar char="•"/>
            </a:pPr>
            <a:r>
              <a:rPr lang="fr-FR" b="1" dirty="0" smtClean="0"/>
              <a:t>Sénescence programmée</a:t>
            </a:r>
          </a:p>
          <a:p>
            <a:pPr marL="800100" lvl="1" indent="-342900">
              <a:buFont typeface="Arial"/>
              <a:buChar char="•"/>
            </a:pPr>
            <a:r>
              <a:rPr lang="fr-FR" b="1" dirty="0"/>
              <a:t>s</a:t>
            </a:r>
            <a:r>
              <a:rPr lang="fr-FR" b="1" dirty="0" smtClean="0"/>
              <a:t>énescence serait un phénomène sélectionné par l’évolution</a:t>
            </a:r>
          </a:p>
          <a:p>
            <a:pPr marL="800100" lvl="1" indent="-342900">
              <a:buFont typeface="Arial"/>
              <a:buChar char="•"/>
            </a:pPr>
            <a:r>
              <a:rPr lang="fr-FR" b="1" dirty="0" smtClean="0"/>
              <a:t>réfutée : pas sélectionnée car l’individu meurt avant de vieillir,</a:t>
            </a:r>
          </a:p>
          <a:p>
            <a:pPr marL="800100" lvl="1" indent="-342900">
              <a:buFont typeface="Arial"/>
              <a:buChar char="•"/>
            </a:pPr>
            <a:r>
              <a:rPr lang="fr-FR" b="1" dirty="0"/>
              <a:t>s</a:t>
            </a:r>
            <a:r>
              <a:rPr lang="fr-FR" b="1" dirty="0" smtClean="0"/>
              <a:t>auf cas sacrifice parent en faveur descendants ou en faveur de ses proches : saumon du Pacifique</a:t>
            </a:r>
          </a:p>
          <a:p>
            <a:pPr marL="800100" lvl="1" indent="-342900">
              <a:buFont typeface="Arial"/>
              <a:buChar char="•"/>
            </a:pPr>
            <a:r>
              <a:rPr lang="fr-FR" b="1" dirty="0"/>
              <a:t>i</a:t>
            </a:r>
            <a:r>
              <a:rPr lang="fr-FR" b="1" dirty="0" smtClean="0"/>
              <a:t>ntéressant pour espèces annuelles, pour organes de plantes</a:t>
            </a:r>
          </a:p>
        </p:txBody>
      </p:sp>
    </p:spTree>
    <p:extLst>
      <p:ext uri="{BB962C8B-B14F-4D97-AF65-F5344CB8AC3E}">
        <p14:creationId xmlns:p14="http://schemas.microsoft.com/office/powerpoint/2010/main" val="29673426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3" y="1773290"/>
            <a:ext cx="7739284" cy="2862323"/>
          </a:xfrm>
          <a:prstGeom prst="rect">
            <a:avLst/>
          </a:prstGeom>
          <a:noFill/>
        </p:spPr>
        <p:txBody>
          <a:bodyPr wrap="square" rtlCol="0">
            <a:spAutoFit/>
          </a:bodyPr>
          <a:lstStyle/>
          <a:p>
            <a:pPr marL="342900" indent="-342900">
              <a:buFont typeface="Arial"/>
              <a:buChar char="•"/>
            </a:pPr>
            <a:r>
              <a:rPr lang="fr-FR" dirty="0" smtClean="0"/>
              <a:t>ADN endommagé</a:t>
            </a:r>
          </a:p>
          <a:p>
            <a:pPr marL="342900" indent="-342900">
              <a:buFont typeface="Arial"/>
              <a:buChar char="•"/>
            </a:pPr>
            <a:r>
              <a:rPr lang="fr-FR" dirty="0" smtClean="0"/>
              <a:t>Télomères raccourcis</a:t>
            </a:r>
          </a:p>
          <a:p>
            <a:pPr marL="342900" indent="-342900">
              <a:buFont typeface="Arial"/>
              <a:buChar char="•"/>
            </a:pPr>
            <a:r>
              <a:rPr lang="fr-FR" dirty="0" smtClean="0"/>
              <a:t>Soma jetable (Kirkwood, 1977)</a:t>
            </a:r>
          </a:p>
          <a:p>
            <a:pPr marL="342900" indent="-342900">
              <a:buFont typeface="Arial"/>
              <a:buChar char="•"/>
            </a:pPr>
            <a:r>
              <a:rPr lang="fr-FR" dirty="0"/>
              <a:t>Accumulation de mutations (Medawar, 1952)</a:t>
            </a:r>
          </a:p>
          <a:p>
            <a:pPr marL="342900" indent="-342900">
              <a:buFont typeface="Arial"/>
              <a:buChar char="•"/>
            </a:pPr>
            <a:r>
              <a:rPr lang="fr-FR" dirty="0" smtClean="0"/>
              <a:t>Pléiotropie antagoniste (Williams, 1957)</a:t>
            </a:r>
          </a:p>
          <a:p>
            <a:pPr marL="342900" indent="-342900">
              <a:buFont typeface="Arial"/>
              <a:buChar char="•"/>
            </a:pPr>
            <a:r>
              <a:rPr lang="fr-FR" dirty="0" smtClean="0"/>
              <a:t>Sénescence programmée</a:t>
            </a:r>
          </a:p>
          <a:p>
            <a:pPr marL="342900" lvl="1" indent="-342900">
              <a:buFont typeface="Arial"/>
              <a:buChar char="•"/>
            </a:pPr>
            <a:r>
              <a:rPr lang="fr-FR" b="1" dirty="0" smtClean="0"/>
              <a:t>Théorie de la fiabilité (</a:t>
            </a:r>
            <a:r>
              <a:rPr lang="fr-FR" b="1" dirty="0" err="1" smtClean="0"/>
              <a:t>Gavrilov</a:t>
            </a:r>
            <a:r>
              <a:rPr lang="fr-FR" b="1" dirty="0" smtClean="0"/>
              <a:t>, </a:t>
            </a:r>
            <a:r>
              <a:rPr lang="fr-FR" b="1" dirty="0" err="1" smtClean="0"/>
              <a:t>Gavrilova</a:t>
            </a:r>
            <a:r>
              <a:rPr lang="fr-FR" b="1" dirty="0" smtClean="0"/>
              <a:t>)</a:t>
            </a:r>
          </a:p>
          <a:p>
            <a:pPr marL="800100" lvl="2" indent="-342900">
              <a:buFont typeface="Arial"/>
              <a:buChar char="•"/>
            </a:pPr>
            <a:r>
              <a:rPr lang="fr-FR" b="1" dirty="0" smtClean="0"/>
              <a:t>utilisée </a:t>
            </a:r>
            <a:r>
              <a:rPr lang="fr-FR" b="1" dirty="0"/>
              <a:t>pour étudier les taux </a:t>
            </a:r>
            <a:r>
              <a:rPr lang="fr-FR" b="1" dirty="0" smtClean="0"/>
              <a:t>de </a:t>
            </a:r>
            <a:r>
              <a:rPr lang="fr-FR" b="1" dirty="0"/>
              <a:t>pannes dans les systèmes </a:t>
            </a:r>
            <a:r>
              <a:rPr lang="fr-FR" b="1" dirty="0" smtClean="0"/>
              <a:t>industriels</a:t>
            </a:r>
          </a:p>
          <a:p>
            <a:pPr marL="800100" lvl="2" indent="-342900">
              <a:buFont typeface="Arial"/>
              <a:buChar char="•"/>
            </a:pPr>
            <a:r>
              <a:rPr lang="fr-FR" b="1" dirty="0"/>
              <a:t>a</a:t>
            </a:r>
            <a:r>
              <a:rPr lang="fr-FR" b="1" dirty="0" smtClean="0"/>
              <a:t>vec modèle très simple, prédit évolution taux de mortalité avec l’âge</a:t>
            </a:r>
            <a:endParaRPr lang="fr-FR" dirty="0" smtClean="0"/>
          </a:p>
          <a:p>
            <a:pPr marL="342900" indent="-342900">
              <a:buFont typeface="Arial"/>
              <a:buChar char="•"/>
            </a:pPr>
            <a:endParaRPr lang="fr-FR" dirty="0" smtClean="0"/>
          </a:p>
        </p:txBody>
      </p:sp>
    </p:spTree>
    <p:extLst>
      <p:ext uri="{BB962C8B-B14F-4D97-AF65-F5344CB8AC3E}">
        <p14:creationId xmlns:p14="http://schemas.microsoft.com/office/powerpoint/2010/main" val="36925130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0" name="ZoneTexte 9"/>
          <p:cNvSpPr txBox="1"/>
          <p:nvPr/>
        </p:nvSpPr>
        <p:spPr>
          <a:xfrm>
            <a:off x="1150113" y="1773301"/>
            <a:ext cx="7384029" cy="1754327"/>
          </a:xfrm>
          <a:prstGeom prst="rect">
            <a:avLst/>
          </a:prstGeom>
          <a:noFill/>
        </p:spPr>
        <p:txBody>
          <a:bodyPr wrap="square" rtlCol="0">
            <a:spAutoFit/>
          </a:bodyPr>
          <a:lstStyle/>
          <a:p>
            <a:pPr marL="342900" indent="-342900">
              <a:buFont typeface="Arial"/>
              <a:buChar char="•"/>
            </a:pPr>
            <a:r>
              <a:rPr lang="fr-FR" dirty="0"/>
              <a:t>pas de formalisation</a:t>
            </a:r>
            <a:r>
              <a:rPr lang="fr-FR" dirty="0" smtClean="0"/>
              <a:t>,</a:t>
            </a:r>
            <a:endParaRPr lang="fr-FR" dirty="0"/>
          </a:p>
          <a:p>
            <a:pPr marL="342900" indent="-342900">
              <a:buFont typeface="Arial"/>
              <a:buChar char="•"/>
            </a:pPr>
            <a:r>
              <a:rPr lang="fr-FR" dirty="0" smtClean="0"/>
              <a:t>Intuitions,</a:t>
            </a:r>
          </a:p>
          <a:p>
            <a:pPr marL="342900" indent="-342900">
              <a:buFont typeface="Arial"/>
              <a:buChar char="•"/>
            </a:pPr>
            <a:r>
              <a:rPr lang="fr-FR" dirty="0" smtClean="0"/>
              <a:t>observations dans domaines très divers</a:t>
            </a:r>
          </a:p>
          <a:p>
            <a:pPr marL="342900" indent="-342900">
              <a:buFont typeface="Arial"/>
              <a:buChar char="•"/>
            </a:pPr>
            <a:r>
              <a:rPr lang="fr-FR" dirty="0"/>
              <a:t>s</a:t>
            </a:r>
            <a:r>
              <a:rPr lang="fr-FR" dirty="0" smtClean="0"/>
              <a:t>i met au point formalisme,</a:t>
            </a:r>
          </a:p>
          <a:p>
            <a:pPr marL="342900" indent="-342900">
              <a:buFont typeface="Arial"/>
              <a:buChar char="•"/>
            </a:pPr>
            <a:r>
              <a:rPr lang="fr-FR" dirty="0"/>
              <a:t>s</a:t>
            </a:r>
            <a:r>
              <a:rPr lang="fr-FR" dirty="0" smtClean="0"/>
              <a:t>i démontre quelques propriétés</a:t>
            </a:r>
          </a:p>
          <a:p>
            <a:pPr marL="342900" indent="-342900">
              <a:buFont typeface="Arial"/>
              <a:buChar char="•"/>
            </a:pPr>
            <a:r>
              <a:rPr lang="fr-FR" dirty="0" smtClean="0"/>
              <a:t>-&gt; champ d’application important</a:t>
            </a:r>
          </a:p>
        </p:txBody>
      </p:sp>
      <p:sp>
        <p:nvSpPr>
          <p:cNvPr id="11" name="ZoneTexte 10"/>
          <p:cNvSpPr txBox="1"/>
          <p:nvPr/>
        </p:nvSpPr>
        <p:spPr>
          <a:xfrm>
            <a:off x="2384089" y="1102312"/>
            <a:ext cx="4205102" cy="369332"/>
          </a:xfrm>
          <a:prstGeom prst="rect">
            <a:avLst/>
          </a:prstGeom>
          <a:noFill/>
        </p:spPr>
        <p:txBody>
          <a:bodyPr wrap="square" rtlCol="0">
            <a:spAutoFit/>
          </a:bodyPr>
          <a:lstStyle/>
          <a:p>
            <a:pPr algn="ctr"/>
            <a:r>
              <a:rPr lang="fr-FR" b="1" dirty="0" smtClean="0"/>
              <a:t>Introduction</a:t>
            </a:r>
            <a:endParaRPr lang="fr-FR" dirty="0"/>
          </a:p>
        </p:txBody>
      </p:sp>
    </p:spTree>
    <p:extLst>
      <p:ext uri="{BB962C8B-B14F-4D97-AF65-F5344CB8AC3E}">
        <p14:creationId xmlns:p14="http://schemas.microsoft.com/office/powerpoint/2010/main" val="15163095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5" name="Image 4" descr="Courbe taux mortalite selon age theorie fiabilit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745" y="3281839"/>
            <a:ext cx="4070652" cy="3408418"/>
          </a:xfrm>
          <a:prstGeom prst="rect">
            <a:avLst/>
          </a:prstGeom>
        </p:spPr>
      </p:pic>
      <p:pic>
        <p:nvPicPr>
          <p:cNvPr id="6" name="Image 5" descr="equations taux mortalite selon age theorie fiabilit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379" y="3342876"/>
            <a:ext cx="4325293" cy="2873694"/>
          </a:xfrm>
          <a:prstGeom prst="rect">
            <a:avLst/>
          </a:prstGeom>
        </p:spPr>
      </p:pic>
      <p:pic>
        <p:nvPicPr>
          <p:cNvPr id="8" name="Image 7" descr="Titre taux mortalite selon age theorie fiabilite.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00" y="1078420"/>
            <a:ext cx="7874000" cy="1346200"/>
          </a:xfrm>
          <a:prstGeom prst="rect">
            <a:avLst/>
          </a:prstGeom>
        </p:spPr>
      </p:pic>
      <p:sp>
        <p:nvSpPr>
          <p:cNvPr id="9" name="ZoneTexte 8"/>
          <p:cNvSpPr txBox="1"/>
          <p:nvPr/>
        </p:nvSpPr>
        <p:spPr>
          <a:xfrm>
            <a:off x="287528" y="2460566"/>
            <a:ext cx="8506048" cy="261610"/>
          </a:xfrm>
          <a:prstGeom prst="rect">
            <a:avLst/>
          </a:prstGeom>
          <a:noFill/>
        </p:spPr>
        <p:txBody>
          <a:bodyPr wrap="square" rtlCol="0">
            <a:spAutoFit/>
          </a:bodyPr>
          <a:lstStyle/>
          <a:p>
            <a:pPr algn="r"/>
            <a:r>
              <a:rPr lang="fr-FR" sz="1100" b="1" dirty="0">
                <a:latin typeface="Arial"/>
                <a:cs typeface="Arial"/>
              </a:rPr>
              <a:t>LEONID A. GAVRILOV* AND NATALIA S. </a:t>
            </a:r>
            <a:r>
              <a:rPr lang="fr-FR" sz="1100" b="1" dirty="0" smtClean="0">
                <a:latin typeface="Arial"/>
                <a:cs typeface="Arial"/>
              </a:rPr>
              <a:t>GAVRILOVA, </a:t>
            </a:r>
            <a:r>
              <a:rPr lang="en-US" sz="1100" b="1" i="1" dirty="0">
                <a:latin typeface="Arial"/>
                <a:cs typeface="Arial"/>
              </a:rPr>
              <a:t>J. </a:t>
            </a:r>
            <a:r>
              <a:rPr lang="en-US" sz="1100" b="1" i="1" dirty="0" err="1">
                <a:latin typeface="Arial"/>
                <a:cs typeface="Arial"/>
              </a:rPr>
              <a:t>theor</a:t>
            </a:r>
            <a:r>
              <a:rPr lang="en-US" sz="1100" b="1" i="1" dirty="0">
                <a:latin typeface="Arial"/>
                <a:cs typeface="Arial"/>
              </a:rPr>
              <a:t>. Biol. </a:t>
            </a:r>
            <a:r>
              <a:rPr lang="en-US" sz="1100" b="1" dirty="0">
                <a:latin typeface="Arial"/>
                <a:cs typeface="Arial"/>
              </a:rPr>
              <a:t>(2001) 213, </a:t>
            </a:r>
            <a:r>
              <a:rPr lang="en-US" sz="1100" b="1" dirty="0" smtClean="0">
                <a:latin typeface="Arial"/>
                <a:cs typeface="Arial"/>
              </a:rPr>
              <a:t>527-545</a:t>
            </a:r>
          </a:p>
        </p:txBody>
      </p:sp>
    </p:spTree>
    <p:extLst>
      <p:ext uri="{BB962C8B-B14F-4D97-AF65-F5344CB8AC3E}">
        <p14:creationId xmlns:p14="http://schemas.microsoft.com/office/powerpoint/2010/main" val="246969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3" y="1773290"/>
            <a:ext cx="7739284" cy="3693319"/>
          </a:xfrm>
          <a:prstGeom prst="rect">
            <a:avLst/>
          </a:prstGeom>
          <a:noFill/>
        </p:spPr>
        <p:txBody>
          <a:bodyPr wrap="square" rtlCol="0">
            <a:spAutoFit/>
          </a:bodyPr>
          <a:lstStyle/>
          <a:p>
            <a:pPr marL="342900" indent="-342900">
              <a:buFont typeface="Arial"/>
              <a:buChar char="•"/>
            </a:pPr>
            <a:r>
              <a:rPr lang="fr-FR" dirty="0" smtClean="0"/>
              <a:t>ADN endommagé</a:t>
            </a:r>
          </a:p>
          <a:p>
            <a:pPr marL="342900" indent="-342900">
              <a:buFont typeface="Arial"/>
              <a:buChar char="•"/>
            </a:pPr>
            <a:r>
              <a:rPr lang="fr-FR" dirty="0" smtClean="0"/>
              <a:t>Télomères raccourcis</a:t>
            </a:r>
          </a:p>
          <a:p>
            <a:pPr marL="342900" indent="-342900">
              <a:buFont typeface="Arial"/>
              <a:buChar char="•"/>
            </a:pPr>
            <a:r>
              <a:rPr lang="fr-FR" dirty="0" smtClean="0"/>
              <a:t>Soma jetable (Kirkwood, 1977)</a:t>
            </a:r>
          </a:p>
          <a:p>
            <a:pPr marL="342900" indent="-342900">
              <a:buFont typeface="Arial"/>
              <a:buChar char="•"/>
            </a:pPr>
            <a:r>
              <a:rPr lang="fr-FR" dirty="0"/>
              <a:t>Accumulation de mutations (Medawar, 1952)</a:t>
            </a:r>
          </a:p>
          <a:p>
            <a:pPr marL="342900" indent="-342900">
              <a:buFont typeface="Arial"/>
              <a:buChar char="•"/>
            </a:pPr>
            <a:r>
              <a:rPr lang="fr-FR" dirty="0" smtClean="0"/>
              <a:t>Pléiotropie antagoniste (Williams, 1957)</a:t>
            </a:r>
          </a:p>
          <a:p>
            <a:pPr marL="342900" indent="-342900">
              <a:buFont typeface="Arial"/>
              <a:buChar char="•"/>
            </a:pPr>
            <a:r>
              <a:rPr lang="fr-FR" dirty="0" smtClean="0"/>
              <a:t>Sénescence programmée</a:t>
            </a:r>
          </a:p>
          <a:p>
            <a:pPr marL="342900" lvl="1" indent="-342900">
              <a:buFont typeface="Arial"/>
              <a:buChar char="•"/>
            </a:pPr>
            <a:r>
              <a:rPr lang="fr-FR" b="1" dirty="0" smtClean="0"/>
              <a:t>Théorie de la fiabilité (</a:t>
            </a:r>
            <a:r>
              <a:rPr lang="fr-FR" b="1" dirty="0" err="1" smtClean="0"/>
              <a:t>Gavrilov</a:t>
            </a:r>
            <a:r>
              <a:rPr lang="fr-FR" b="1" dirty="0" smtClean="0"/>
              <a:t>, </a:t>
            </a:r>
            <a:r>
              <a:rPr lang="fr-FR" b="1" dirty="0" err="1" smtClean="0"/>
              <a:t>Gavrilova</a:t>
            </a:r>
            <a:r>
              <a:rPr lang="fr-FR" b="1" dirty="0" smtClean="0"/>
              <a:t>)</a:t>
            </a:r>
          </a:p>
          <a:p>
            <a:pPr marL="800100" lvl="2" indent="-342900">
              <a:buFont typeface="Arial"/>
              <a:buChar char="•"/>
            </a:pPr>
            <a:r>
              <a:rPr lang="fr-FR" b="1" dirty="0"/>
              <a:t>utilisée pour étudier les taux de pannes dans les systèmes industriels</a:t>
            </a:r>
          </a:p>
          <a:p>
            <a:pPr marL="800100" lvl="2" indent="-342900">
              <a:buFont typeface="Arial"/>
              <a:buChar char="•"/>
            </a:pPr>
            <a:r>
              <a:rPr lang="fr-FR" b="1" dirty="0"/>
              <a:t>avec modèle très simple, prédit évolution taux de mortalité avec l’âge</a:t>
            </a:r>
            <a:endParaRPr lang="fr-FR" dirty="0"/>
          </a:p>
          <a:p>
            <a:pPr marL="800100" lvl="2" indent="-342900">
              <a:buFont typeface="Arial"/>
              <a:buChar char="•"/>
            </a:pPr>
            <a:r>
              <a:rPr lang="fr-FR" b="1" dirty="0"/>
              <a:t>m</a:t>
            </a:r>
            <a:r>
              <a:rPr lang="fr-FR" b="1" dirty="0" smtClean="0"/>
              <a:t>ais modèles trop schématiques / complexité du vivant</a:t>
            </a:r>
          </a:p>
          <a:p>
            <a:pPr marL="800100" lvl="2" indent="-342900">
              <a:buFont typeface="Arial"/>
              <a:buChar char="•"/>
            </a:pPr>
            <a:r>
              <a:rPr lang="fr-FR" b="1" dirty="0"/>
              <a:t>p</a:t>
            </a:r>
            <a:r>
              <a:rPr lang="fr-FR" b="1" dirty="0" smtClean="0"/>
              <a:t>rennent pas en compte le renouvellement des cellules</a:t>
            </a:r>
            <a:endParaRPr lang="fr-FR" b="1" dirty="0"/>
          </a:p>
          <a:p>
            <a:pPr marL="342900" indent="-342900">
              <a:buFont typeface="Arial"/>
              <a:buChar char="•"/>
            </a:pPr>
            <a:endParaRPr lang="fr-FR" dirty="0" smtClean="0"/>
          </a:p>
          <a:p>
            <a:pPr marL="342900" indent="-342900">
              <a:buFont typeface="Arial"/>
              <a:buChar char="•"/>
            </a:pPr>
            <a:endParaRPr lang="fr-FR" dirty="0" smtClean="0"/>
          </a:p>
        </p:txBody>
      </p:sp>
    </p:spTree>
    <p:extLst>
      <p:ext uri="{BB962C8B-B14F-4D97-AF65-F5344CB8AC3E}">
        <p14:creationId xmlns:p14="http://schemas.microsoft.com/office/powerpoint/2010/main" val="34509583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Développement et sénescence : autre explication possible</a:t>
            </a:r>
            <a:endParaRPr lang="fr-FR" b="1" dirty="0"/>
          </a:p>
        </p:txBody>
      </p:sp>
      <p:sp>
        <p:nvSpPr>
          <p:cNvPr id="2" name="ZoneTexte 1"/>
          <p:cNvSpPr txBox="1"/>
          <p:nvPr/>
        </p:nvSpPr>
        <p:spPr>
          <a:xfrm>
            <a:off x="1162113" y="1773290"/>
            <a:ext cx="7739284" cy="4247317"/>
          </a:xfrm>
          <a:prstGeom prst="rect">
            <a:avLst/>
          </a:prstGeom>
          <a:noFill/>
        </p:spPr>
        <p:txBody>
          <a:bodyPr wrap="square" rtlCol="0">
            <a:spAutoFit/>
          </a:bodyPr>
          <a:lstStyle/>
          <a:p>
            <a:r>
              <a:rPr lang="fr-FR" dirty="0" smtClean="0"/>
              <a:t>Proposition autre explication sénescence, fondée sur :</a:t>
            </a:r>
          </a:p>
          <a:p>
            <a:pPr marL="285750" indent="-285750">
              <a:buFont typeface="Arial"/>
              <a:buChar char="•"/>
            </a:pPr>
            <a:r>
              <a:rPr lang="fr-FR" dirty="0"/>
              <a:t>d</a:t>
            </a:r>
            <a:r>
              <a:rPr lang="fr-FR" dirty="0" smtClean="0"/>
              <a:t>ifférentiation cellulaire</a:t>
            </a:r>
          </a:p>
          <a:p>
            <a:pPr marL="285750" indent="-285750">
              <a:buFont typeface="Arial"/>
              <a:buChar char="•"/>
            </a:pPr>
            <a:r>
              <a:rPr lang="fr-FR" dirty="0"/>
              <a:t>o</a:t>
            </a:r>
            <a:r>
              <a:rPr lang="fr-FR" dirty="0" smtClean="0"/>
              <a:t>ptimisation locale</a:t>
            </a:r>
          </a:p>
          <a:p>
            <a:pPr marL="285750" indent="-285750">
              <a:buFont typeface="Arial"/>
              <a:buChar char="•"/>
            </a:pPr>
            <a:r>
              <a:rPr lang="fr-FR" dirty="0"/>
              <a:t>a</a:t>
            </a:r>
            <a:r>
              <a:rPr lang="fr-FR" dirty="0" smtClean="0"/>
              <a:t>bsence de contrôle global</a:t>
            </a:r>
          </a:p>
          <a:p>
            <a:endParaRPr lang="fr-FR" dirty="0" smtClean="0"/>
          </a:p>
          <a:p>
            <a:pPr marL="285750" indent="-285750">
              <a:buFont typeface="Arial"/>
              <a:buChar char="•"/>
            </a:pPr>
            <a:r>
              <a:rPr lang="fr-FR" dirty="0" smtClean="0"/>
              <a:t>Différentiation cellulaire nécessaire au développement : tissus, organes</a:t>
            </a:r>
          </a:p>
          <a:p>
            <a:pPr marL="285750" indent="-285750">
              <a:buFont typeface="Arial"/>
              <a:buChar char="•"/>
            </a:pPr>
            <a:r>
              <a:rPr lang="fr-FR" dirty="0" smtClean="0"/>
              <a:t>Différentiation peut se poursuivre une fois le développement achevé :</a:t>
            </a:r>
          </a:p>
          <a:p>
            <a:pPr marL="742950" lvl="1" indent="-285750">
              <a:buFont typeface="Arial"/>
              <a:buChar char="•"/>
            </a:pPr>
            <a:r>
              <a:rPr lang="fr-FR" dirty="0"/>
              <a:t>c</a:t>
            </a:r>
            <a:r>
              <a:rPr lang="fr-FR" dirty="0" smtClean="0"/>
              <a:t>ellules filles légèrement différentes de la cellule mère</a:t>
            </a:r>
          </a:p>
          <a:p>
            <a:pPr marL="742950" lvl="1" indent="-285750">
              <a:buFont typeface="Arial"/>
              <a:buChar char="•"/>
            </a:pPr>
            <a:r>
              <a:rPr lang="fr-FR" dirty="0"/>
              <a:t>=</a:t>
            </a:r>
            <a:r>
              <a:rPr lang="fr-FR" dirty="0" smtClean="0"/>
              <a:t>&gt; possibilité de différentiation</a:t>
            </a:r>
          </a:p>
          <a:p>
            <a:pPr marL="742950" lvl="1" indent="-285750">
              <a:buFont typeface="Arial"/>
              <a:buChar char="•"/>
            </a:pPr>
            <a:r>
              <a:rPr lang="fr-FR" dirty="0"/>
              <a:t>c</a:t>
            </a:r>
            <a:r>
              <a:rPr lang="fr-FR" dirty="0" smtClean="0"/>
              <a:t>ellules qui se reproduisent rapidement dominent</a:t>
            </a:r>
          </a:p>
          <a:p>
            <a:pPr marL="742950" lvl="1" indent="-285750">
              <a:buFont typeface="Arial"/>
              <a:buChar char="•"/>
            </a:pPr>
            <a:r>
              <a:rPr lang="fr-FR" dirty="0" smtClean="0"/>
              <a:t>reproduction rapide =&gt; perte de fonctions utiles organisme global</a:t>
            </a:r>
          </a:p>
          <a:p>
            <a:pPr marL="742950" lvl="1" indent="-285750">
              <a:buFont typeface="Arial"/>
              <a:buChar char="•"/>
            </a:pPr>
            <a:r>
              <a:rPr lang="fr-FR" dirty="0"/>
              <a:t>e</a:t>
            </a:r>
            <a:r>
              <a:rPr lang="fr-FR" dirty="0" smtClean="0"/>
              <a:t>xemples : sécrétion, filtrage, mécanique (muscles, squelette</a:t>
            </a:r>
            <a:r>
              <a:rPr lang="fr-FR" dirty="0" smtClean="0"/>
              <a:t>)</a:t>
            </a:r>
          </a:p>
          <a:p>
            <a:pPr marL="742950" lvl="1" indent="-285750">
              <a:buFont typeface="Arial"/>
              <a:buChar char="•"/>
            </a:pPr>
            <a:r>
              <a:rPr lang="fr-FR" dirty="0"/>
              <a:t>s</a:t>
            </a:r>
            <a:r>
              <a:rPr lang="fr-FR" dirty="0" smtClean="0"/>
              <a:t>élection cellules comportement étroit sert plus fonctions globales</a:t>
            </a:r>
            <a:endParaRPr lang="fr-FR" dirty="0" smtClean="0"/>
          </a:p>
          <a:p>
            <a:pPr marL="742950" lvl="1" indent="-285750">
              <a:buFont typeface="Arial"/>
              <a:buChar char="•"/>
            </a:pPr>
            <a:r>
              <a:rPr lang="fr-FR" dirty="0"/>
              <a:t>p</a:t>
            </a:r>
            <a:r>
              <a:rPr lang="fr-FR" dirty="0" smtClean="0"/>
              <a:t>erte graduelle fonctions globales par différentiation =&gt; sénescence</a:t>
            </a:r>
          </a:p>
          <a:p>
            <a:pPr marL="742950" lvl="1" indent="-285750">
              <a:buFont typeface="Arial"/>
              <a:buChar char="•"/>
            </a:pPr>
            <a:r>
              <a:rPr lang="fr-FR" dirty="0"/>
              <a:t>o</a:t>
            </a:r>
            <a:r>
              <a:rPr lang="fr-FR" dirty="0" smtClean="0"/>
              <a:t>ptimisation </a:t>
            </a:r>
            <a:r>
              <a:rPr lang="fr-FR" dirty="0" smtClean="0"/>
              <a:t>locale, pas de contrôle global</a:t>
            </a:r>
          </a:p>
        </p:txBody>
      </p:sp>
    </p:spTree>
    <p:extLst>
      <p:ext uri="{BB962C8B-B14F-4D97-AF65-F5344CB8AC3E}">
        <p14:creationId xmlns:p14="http://schemas.microsoft.com/office/powerpoint/2010/main" val="8866876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Développement et sénescence : autre explication possible</a:t>
            </a:r>
            <a:endParaRPr lang="fr-FR" b="1" dirty="0"/>
          </a:p>
        </p:txBody>
      </p:sp>
      <p:sp>
        <p:nvSpPr>
          <p:cNvPr id="2" name="ZoneTexte 1"/>
          <p:cNvSpPr txBox="1"/>
          <p:nvPr/>
        </p:nvSpPr>
        <p:spPr>
          <a:xfrm>
            <a:off x="1162113" y="1773290"/>
            <a:ext cx="7739284" cy="2308324"/>
          </a:xfrm>
          <a:prstGeom prst="rect">
            <a:avLst/>
          </a:prstGeom>
          <a:noFill/>
        </p:spPr>
        <p:txBody>
          <a:bodyPr wrap="square" rtlCol="0">
            <a:spAutoFit/>
          </a:bodyPr>
          <a:lstStyle/>
          <a:p>
            <a:r>
              <a:rPr lang="fr-FR" dirty="0" smtClean="0"/>
              <a:t>Approche peut aussi s’appliquer aux systèmes sociaux (ex. entreprises) :</a:t>
            </a:r>
          </a:p>
          <a:p>
            <a:pPr marL="285750" indent="-285750">
              <a:buFont typeface="Arial"/>
              <a:buChar char="•"/>
            </a:pPr>
            <a:r>
              <a:rPr lang="fr-FR" dirty="0" smtClean="0"/>
              <a:t>chacun optimise son comportement selon son environnement immédiat,</a:t>
            </a:r>
          </a:p>
          <a:p>
            <a:pPr marL="285750" indent="-285750">
              <a:buFont typeface="Arial"/>
              <a:buChar char="•"/>
            </a:pPr>
            <a:r>
              <a:rPr lang="fr-FR" dirty="0" smtClean="0"/>
              <a:t>sans en percevoir les implications </a:t>
            </a:r>
            <a:r>
              <a:rPr lang="fr-FR" dirty="0" smtClean="0"/>
              <a:t>globales</a:t>
            </a:r>
          </a:p>
          <a:p>
            <a:pPr marL="285750" indent="-285750">
              <a:buFont typeface="Arial"/>
              <a:buChar char="•"/>
            </a:pPr>
            <a:r>
              <a:rPr lang="fr-FR" dirty="0"/>
              <a:t>m</a:t>
            </a:r>
            <a:r>
              <a:rPr lang="fr-FR" dirty="0" smtClean="0"/>
              <a:t>anque de rétroaction global vers individu</a:t>
            </a:r>
          </a:p>
          <a:p>
            <a:pPr marL="285750" indent="-285750">
              <a:buFont typeface="Arial"/>
              <a:buChar char="•"/>
            </a:pPr>
            <a:r>
              <a:rPr lang="fr-FR" dirty="0" smtClean="0"/>
              <a:t>s’il </a:t>
            </a:r>
            <a:r>
              <a:rPr lang="fr-FR" dirty="0" smtClean="0"/>
              <a:t>y a rétroaction globale : partielle, trop tard, conflit avec </a:t>
            </a:r>
            <a:r>
              <a:rPr lang="fr-FR" dirty="0" smtClean="0"/>
              <a:t>local</a:t>
            </a:r>
          </a:p>
          <a:p>
            <a:pPr marL="285750" indent="-285750">
              <a:buFont typeface="Arial"/>
              <a:buChar char="•"/>
            </a:pPr>
            <a:r>
              <a:rPr lang="fr-FR" dirty="0"/>
              <a:t>i</a:t>
            </a:r>
            <a:r>
              <a:rPr lang="fr-FR" dirty="0" smtClean="0"/>
              <a:t>ndividu s’enkyste dans comportement étroit &lt; potentiel pour entreprise</a:t>
            </a:r>
          </a:p>
          <a:p>
            <a:pPr marL="285750" indent="-285750">
              <a:buFont typeface="Arial"/>
              <a:buChar char="•"/>
            </a:pPr>
            <a:r>
              <a:rPr lang="fr-FR" dirty="0"/>
              <a:t>o</a:t>
            </a:r>
            <a:r>
              <a:rPr lang="fr-FR" dirty="0" smtClean="0"/>
              <a:t>ptimisation locale au détriment du fonctionnement global</a:t>
            </a:r>
            <a:endParaRPr lang="fr-FR" dirty="0" smtClean="0"/>
          </a:p>
          <a:p>
            <a:pPr marL="285750" indent="-285750">
              <a:buFont typeface="Arial"/>
              <a:buChar char="•"/>
            </a:pPr>
            <a:r>
              <a:rPr lang="fr-FR" dirty="0" smtClean="0"/>
              <a:t>dégradation fonctions globales =&gt; sénescence</a:t>
            </a:r>
          </a:p>
        </p:txBody>
      </p:sp>
    </p:spTree>
    <p:extLst>
      <p:ext uri="{BB962C8B-B14F-4D97-AF65-F5344CB8AC3E}">
        <p14:creationId xmlns:p14="http://schemas.microsoft.com/office/powerpoint/2010/main" val="30914215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Généralisation au-delà du vivant : </a:t>
            </a:r>
            <a:r>
              <a:rPr lang="fr-FR" b="1" dirty="0" smtClean="0"/>
              <a:t>structure </a:t>
            </a:r>
            <a:r>
              <a:rPr lang="fr-FR" b="1" dirty="0" smtClean="0"/>
              <a:t>et contraintes</a:t>
            </a:r>
            <a:endParaRPr lang="fr-FR" b="1" dirty="0"/>
          </a:p>
        </p:txBody>
      </p:sp>
      <p:sp>
        <p:nvSpPr>
          <p:cNvPr id="5" name="ZoneTexte 4"/>
          <p:cNvSpPr txBox="1"/>
          <p:nvPr/>
        </p:nvSpPr>
        <p:spPr>
          <a:xfrm>
            <a:off x="1150113" y="1773301"/>
            <a:ext cx="7751284" cy="2862323"/>
          </a:xfrm>
          <a:prstGeom prst="rect">
            <a:avLst/>
          </a:prstGeom>
          <a:noFill/>
        </p:spPr>
        <p:txBody>
          <a:bodyPr wrap="square" rtlCol="0">
            <a:spAutoFit/>
          </a:bodyPr>
          <a:lstStyle/>
          <a:p>
            <a:r>
              <a:rPr lang="fr-FR" dirty="0" smtClean="0"/>
              <a:t>Cherche</a:t>
            </a:r>
            <a:r>
              <a:rPr lang="fr-FR" dirty="0" smtClean="0"/>
              <a:t> </a:t>
            </a:r>
            <a:r>
              <a:rPr lang="fr-FR" dirty="0" smtClean="0"/>
              <a:t>propriétés communes à tous les systèmes</a:t>
            </a:r>
          </a:p>
          <a:p>
            <a:endParaRPr lang="fr-FR" dirty="0"/>
          </a:p>
          <a:p>
            <a:r>
              <a:rPr lang="fr-FR" dirty="0"/>
              <a:t>D</a:t>
            </a:r>
            <a:r>
              <a:rPr lang="fr-FR" dirty="0" smtClean="0"/>
              <a:t>éveloppement </a:t>
            </a:r>
            <a:r>
              <a:rPr lang="fr-FR" dirty="0"/>
              <a:t>et sénescence : </a:t>
            </a:r>
            <a:r>
              <a:rPr lang="fr-FR" dirty="0" smtClean="0"/>
              <a:t>3 phases : </a:t>
            </a:r>
          </a:p>
          <a:p>
            <a:pPr marL="285750" indent="-285750">
              <a:buFont typeface="Arial"/>
              <a:buChar char="•"/>
            </a:pPr>
            <a:r>
              <a:rPr lang="fr-FR" dirty="0"/>
              <a:t>m</a:t>
            </a:r>
            <a:r>
              <a:rPr lang="fr-FR" dirty="0" smtClean="0"/>
              <a:t>alléabilité,</a:t>
            </a:r>
          </a:p>
          <a:p>
            <a:pPr marL="285750" indent="-285750">
              <a:buFont typeface="Arial"/>
              <a:buChar char="•"/>
            </a:pPr>
            <a:r>
              <a:rPr lang="fr-FR" dirty="0"/>
              <a:t>é</a:t>
            </a:r>
            <a:r>
              <a:rPr lang="fr-FR" dirty="0" smtClean="0"/>
              <a:t>lasticité,</a:t>
            </a:r>
          </a:p>
          <a:p>
            <a:pPr marL="285750" indent="-285750">
              <a:buFont typeface="Arial"/>
              <a:buChar char="•"/>
            </a:pPr>
            <a:r>
              <a:rPr lang="fr-FR" dirty="0" smtClean="0"/>
              <a:t>rigidité </a:t>
            </a:r>
            <a:r>
              <a:rPr lang="fr-FR" dirty="0"/>
              <a:t>(=&gt;désintégration par sortie du domaine de viabilité</a:t>
            </a:r>
            <a:r>
              <a:rPr lang="fr-FR" dirty="0" smtClean="0"/>
              <a:t>)</a:t>
            </a:r>
          </a:p>
          <a:p>
            <a:pPr marL="285750" indent="-285750">
              <a:buFont typeface="Arial"/>
              <a:buChar char="•"/>
            </a:pPr>
            <a:endParaRPr lang="fr-FR" dirty="0"/>
          </a:p>
          <a:p>
            <a:r>
              <a:rPr lang="fr-FR" dirty="0" smtClean="0"/>
              <a:t>Examinons quelques exemples dans domaines très divers</a:t>
            </a:r>
          </a:p>
          <a:p>
            <a:r>
              <a:rPr lang="fr-FR" dirty="0" smtClean="0"/>
              <a:t>Illustrer notions de malléabilité, élasticité et rigidité</a:t>
            </a:r>
            <a:endParaRPr lang="fr-FR" dirty="0"/>
          </a:p>
          <a:p>
            <a:endParaRPr lang="fr-FR" dirty="0"/>
          </a:p>
        </p:txBody>
      </p:sp>
    </p:spTree>
    <p:extLst>
      <p:ext uri="{BB962C8B-B14F-4D97-AF65-F5344CB8AC3E}">
        <p14:creationId xmlns:p14="http://schemas.microsoft.com/office/powerpoint/2010/main" val="11974455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3" name="Image 2" descr="Acier fondu coulé dans mou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14" y="2243875"/>
            <a:ext cx="2872800" cy="4320000"/>
          </a:xfrm>
          <a:prstGeom prst="rect">
            <a:avLst/>
          </a:prstGeom>
        </p:spPr>
      </p:pic>
      <p:pic>
        <p:nvPicPr>
          <p:cNvPr id="5" name="Image 4" descr="Ressort en aci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162" y="2243875"/>
            <a:ext cx="3136983" cy="4320000"/>
          </a:xfrm>
          <a:prstGeom prst="rect">
            <a:avLst/>
          </a:prstGeom>
        </p:spPr>
      </p:pic>
      <p:pic>
        <p:nvPicPr>
          <p:cNvPr id="8" name="Image 7" descr="Ressort acier rouill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6407" y="2243875"/>
            <a:ext cx="2844845" cy="4284000"/>
          </a:xfrm>
          <a:prstGeom prst="rect">
            <a:avLst/>
          </a:prstGeom>
        </p:spPr>
      </p:pic>
      <p:sp>
        <p:nvSpPr>
          <p:cNvPr id="7" name="ZoneTexte 6"/>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spTree>
    <p:extLst>
      <p:ext uri="{BB962C8B-B14F-4D97-AF65-F5344CB8AC3E}">
        <p14:creationId xmlns:p14="http://schemas.microsoft.com/office/powerpoint/2010/main" val="390548275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8" name="Image 7" descr="Fleuve Murray-river-meanders-wentworth-18287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425" y="3955907"/>
            <a:ext cx="3995972" cy="2697281"/>
          </a:xfrm>
          <a:prstGeom prst="rect">
            <a:avLst/>
          </a:prstGeom>
        </p:spPr>
      </p:pic>
      <p:pic>
        <p:nvPicPr>
          <p:cNvPr id="7" name="Image 6" descr="Fleuve colorado-river-loop700x4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942" y="1674171"/>
            <a:ext cx="3991113" cy="2565716"/>
          </a:xfrm>
          <a:prstGeom prst="rect">
            <a:avLst/>
          </a:prstGeom>
        </p:spPr>
      </p:pic>
      <p:pic>
        <p:nvPicPr>
          <p:cNvPr id="2" name="Image 1" descr="Fleuve bassin versa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528" y="3513762"/>
            <a:ext cx="3168173" cy="3122318"/>
          </a:xfrm>
          <a:prstGeom prst="rect">
            <a:avLst/>
          </a:prstGeom>
        </p:spPr>
      </p:pic>
      <p:sp>
        <p:nvSpPr>
          <p:cNvPr id="9" name="ZoneTexte 8"/>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spTree>
    <p:extLst>
      <p:ext uri="{BB962C8B-B14F-4D97-AF65-F5344CB8AC3E}">
        <p14:creationId xmlns:p14="http://schemas.microsoft.com/office/powerpoint/2010/main" val="243895396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8" name="Image 7" descr="Fleuve Murray-river-meanders-wentworth-18287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425" y="3955907"/>
            <a:ext cx="3995972" cy="2697281"/>
          </a:xfrm>
          <a:prstGeom prst="rect">
            <a:avLst/>
          </a:prstGeom>
        </p:spPr>
      </p:pic>
      <p:pic>
        <p:nvPicPr>
          <p:cNvPr id="7" name="Image 6" descr="Fleuve colorado-river-loop700x4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942" y="1674171"/>
            <a:ext cx="3996000" cy="2568858"/>
          </a:xfrm>
          <a:prstGeom prst="rect">
            <a:avLst/>
          </a:prstGeom>
        </p:spPr>
      </p:pic>
      <p:pic>
        <p:nvPicPr>
          <p:cNvPr id="2" name="Image 1" descr="Fleuve bassin versan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528" y="3513762"/>
            <a:ext cx="3168173" cy="3122318"/>
          </a:xfrm>
          <a:prstGeom prst="rect">
            <a:avLst/>
          </a:prstGeom>
        </p:spPr>
      </p:pic>
      <p:sp>
        <p:nvSpPr>
          <p:cNvPr id="9" name="ZoneTexte 8"/>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pic>
        <p:nvPicPr>
          <p:cNvPr id="3" name="Image 2" descr="Fleuve crue Mississippi.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9942" y="3513763"/>
            <a:ext cx="3996000" cy="2608377"/>
          </a:xfrm>
          <a:prstGeom prst="rect">
            <a:avLst/>
          </a:prstGeom>
        </p:spPr>
      </p:pic>
    </p:spTree>
    <p:extLst>
      <p:ext uri="{BB962C8B-B14F-4D97-AF65-F5344CB8AC3E}">
        <p14:creationId xmlns:p14="http://schemas.microsoft.com/office/powerpoint/2010/main" val="2385585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3" name="Image 2" descr="Pain avant cuiss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29" y="1617723"/>
            <a:ext cx="4323321" cy="2880000"/>
          </a:xfrm>
          <a:prstGeom prst="rect">
            <a:avLst/>
          </a:prstGeom>
        </p:spPr>
      </p:pic>
      <p:pic>
        <p:nvPicPr>
          <p:cNvPr id="5" name="Image 4" descr="Pain baguette_2000x150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3211" y="2521096"/>
            <a:ext cx="3840000" cy="2880000"/>
          </a:xfrm>
          <a:prstGeom prst="rect">
            <a:avLst/>
          </a:prstGeom>
        </p:spPr>
      </p:pic>
      <p:pic>
        <p:nvPicPr>
          <p:cNvPr id="6" name="Image 5" descr="Pain sec et miett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377" y="3761568"/>
            <a:ext cx="4324324" cy="2880000"/>
          </a:xfrm>
          <a:prstGeom prst="rect">
            <a:avLst/>
          </a:prstGeom>
        </p:spPr>
      </p:pic>
      <p:sp>
        <p:nvSpPr>
          <p:cNvPr id="7" name="ZoneTexte 6"/>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spTree>
    <p:extLst>
      <p:ext uri="{BB962C8B-B14F-4D97-AF65-F5344CB8AC3E}">
        <p14:creationId xmlns:p14="http://schemas.microsoft.com/office/powerpoint/2010/main" val="8223486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6" name="Image 5" descr="Baobab plantu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28" y="1471644"/>
            <a:ext cx="5344506" cy="2781857"/>
          </a:xfrm>
          <a:prstGeom prst="rect">
            <a:avLst/>
          </a:prstGeom>
        </p:spPr>
      </p:pic>
      <p:pic>
        <p:nvPicPr>
          <p:cNvPr id="7" name="Image 6" descr="Baobab adultes Madagasca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38" y="1471643"/>
            <a:ext cx="4183244" cy="2781857"/>
          </a:xfrm>
          <a:prstGeom prst="rect">
            <a:avLst/>
          </a:prstGeom>
        </p:spPr>
      </p:pic>
      <p:pic>
        <p:nvPicPr>
          <p:cNvPr id="8" name="Image 7" descr="Baobab jeun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8043" y="3080360"/>
            <a:ext cx="2683099" cy="3577465"/>
          </a:xfrm>
          <a:prstGeom prst="rect">
            <a:avLst/>
          </a:prstGeom>
        </p:spPr>
      </p:pic>
      <p:sp>
        <p:nvSpPr>
          <p:cNvPr id="9" name="ZoneTexte 8"/>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spTree>
    <p:extLst>
      <p:ext uri="{BB962C8B-B14F-4D97-AF65-F5344CB8AC3E}">
        <p14:creationId xmlns:p14="http://schemas.microsoft.com/office/powerpoint/2010/main" val="10728136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0" name="ZoneTexte 9"/>
          <p:cNvSpPr txBox="1"/>
          <p:nvPr/>
        </p:nvSpPr>
        <p:spPr>
          <a:xfrm>
            <a:off x="1150113" y="1773301"/>
            <a:ext cx="7384029" cy="2308324"/>
          </a:xfrm>
          <a:prstGeom prst="rect">
            <a:avLst/>
          </a:prstGeom>
          <a:noFill/>
        </p:spPr>
        <p:txBody>
          <a:bodyPr wrap="square" rtlCol="0">
            <a:spAutoFit/>
          </a:bodyPr>
          <a:lstStyle/>
          <a:p>
            <a:pPr marL="342900" indent="-342900">
              <a:buFont typeface="Arial"/>
              <a:buChar char="•"/>
            </a:pPr>
            <a:r>
              <a:rPr lang="fr-FR" dirty="0"/>
              <a:t>s</a:t>
            </a:r>
            <a:r>
              <a:rPr lang="fr-FR" dirty="0" smtClean="0"/>
              <a:t>énescence prolonge développement :</a:t>
            </a:r>
          </a:p>
          <a:p>
            <a:pPr marL="800100" lvl="1" indent="-342900">
              <a:buFont typeface="Arial"/>
              <a:buChar char="•"/>
            </a:pPr>
            <a:r>
              <a:rPr lang="fr-FR" dirty="0" smtClean="0"/>
              <a:t>processus continu,</a:t>
            </a:r>
          </a:p>
          <a:p>
            <a:pPr marL="800100" lvl="1" indent="-342900">
              <a:buFont typeface="Arial"/>
              <a:buChar char="•"/>
            </a:pPr>
            <a:r>
              <a:rPr lang="fr-FR" dirty="0"/>
              <a:t>a</a:t>
            </a:r>
            <a:r>
              <a:rPr lang="fr-FR" dirty="0" smtClean="0"/>
              <a:t>ccumulation de contraintes sur composants</a:t>
            </a:r>
          </a:p>
          <a:p>
            <a:pPr marL="800100" lvl="1" indent="-342900">
              <a:buFont typeface="Arial"/>
              <a:buChar char="•"/>
            </a:pPr>
            <a:r>
              <a:rPr lang="fr-FR" dirty="0" smtClean="0"/>
              <a:t>certaines contraintes se relâchent (molécules : liaisons), mais accumulation nette de contraintes</a:t>
            </a:r>
          </a:p>
          <a:p>
            <a:pPr marL="800100" lvl="1" indent="-342900">
              <a:buFont typeface="Arial"/>
              <a:buChar char="•"/>
            </a:pPr>
            <a:r>
              <a:rPr lang="fr-FR" dirty="0"/>
              <a:t>d</a:t>
            </a:r>
            <a:r>
              <a:rPr lang="fr-FR" dirty="0" smtClean="0"/>
              <a:t>éveloppement : contraintes rôle positif, construisent</a:t>
            </a:r>
          </a:p>
          <a:p>
            <a:pPr marL="800100" lvl="1" indent="-342900">
              <a:buFont typeface="Arial"/>
              <a:buChar char="•"/>
            </a:pPr>
            <a:r>
              <a:rPr lang="fr-FR" dirty="0"/>
              <a:t>a</a:t>
            </a:r>
            <a:r>
              <a:rPr lang="fr-FR" dirty="0" smtClean="0"/>
              <a:t>près fin développement accumulation contraintes se poursuit</a:t>
            </a:r>
          </a:p>
          <a:p>
            <a:pPr marL="800100" lvl="1" indent="-342900">
              <a:buFont typeface="Arial"/>
              <a:buChar char="•"/>
            </a:pPr>
            <a:r>
              <a:rPr lang="fr-FR" dirty="0"/>
              <a:t>s</a:t>
            </a:r>
            <a:r>
              <a:rPr lang="fr-FR" dirty="0" smtClean="0"/>
              <a:t>énescence : contraintes rôle négatif, rigidifient, fragilisent</a:t>
            </a:r>
          </a:p>
        </p:txBody>
      </p:sp>
      <p:sp>
        <p:nvSpPr>
          <p:cNvPr id="11" name="ZoneTexte 10"/>
          <p:cNvSpPr txBox="1"/>
          <p:nvPr/>
        </p:nvSpPr>
        <p:spPr>
          <a:xfrm>
            <a:off x="2384089" y="1102312"/>
            <a:ext cx="4205102" cy="369332"/>
          </a:xfrm>
          <a:prstGeom prst="rect">
            <a:avLst/>
          </a:prstGeom>
          <a:noFill/>
        </p:spPr>
        <p:txBody>
          <a:bodyPr wrap="square" rtlCol="0">
            <a:spAutoFit/>
          </a:bodyPr>
          <a:lstStyle/>
          <a:p>
            <a:pPr algn="ctr"/>
            <a:r>
              <a:rPr lang="fr-FR" b="1" dirty="0" smtClean="0"/>
              <a:t>Introduction</a:t>
            </a:r>
            <a:endParaRPr lang="fr-FR" dirty="0"/>
          </a:p>
        </p:txBody>
      </p:sp>
    </p:spTree>
    <p:extLst>
      <p:ext uri="{BB962C8B-B14F-4D97-AF65-F5344CB8AC3E}">
        <p14:creationId xmlns:p14="http://schemas.microsoft.com/office/powerpoint/2010/main" val="417696492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2" name="Image 1" descr="Feuille bourgeon_de_marronnie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321" y="1609511"/>
            <a:ext cx="3411357" cy="2918309"/>
          </a:xfrm>
          <a:prstGeom prst="rect">
            <a:avLst/>
          </a:prstGeom>
        </p:spPr>
      </p:pic>
      <p:pic>
        <p:nvPicPr>
          <p:cNvPr id="3" name="Image 2" descr="feuilles marronnier-marronsjeun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486" y="2156730"/>
            <a:ext cx="3812269" cy="3812269"/>
          </a:xfrm>
          <a:prstGeom prst="rect">
            <a:avLst/>
          </a:prstGeom>
        </p:spPr>
      </p:pic>
      <p:pic>
        <p:nvPicPr>
          <p:cNvPr id="5" name="Image 4" descr="Feuille marronnier morte au so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586" y="3668452"/>
            <a:ext cx="4242756" cy="2912400"/>
          </a:xfrm>
          <a:prstGeom prst="rect">
            <a:avLst/>
          </a:prstGeom>
        </p:spPr>
      </p:pic>
      <p:sp>
        <p:nvSpPr>
          <p:cNvPr id="7" name="ZoneTexte 6"/>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spTree>
    <p:extLst>
      <p:ext uri="{BB962C8B-B14F-4D97-AF65-F5344CB8AC3E}">
        <p14:creationId xmlns:p14="http://schemas.microsoft.com/office/powerpoint/2010/main" val="22318498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2" name="Image 1" descr="Homme enfant malléab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2859" y="1562978"/>
            <a:ext cx="3922428" cy="2612642"/>
          </a:xfrm>
          <a:prstGeom prst="rect">
            <a:avLst/>
          </a:prstGeom>
        </p:spPr>
      </p:pic>
      <p:pic>
        <p:nvPicPr>
          <p:cNvPr id="3" name="Image 2" descr="Homme béb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119" y="1525991"/>
            <a:ext cx="4118114" cy="2746770"/>
          </a:xfrm>
          <a:prstGeom prst="rect">
            <a:avLst/>
          </a:prstGeom>
        </p:spPr>
      </p:pic>
      <p:pic>
        <p:nvPicPr>
          <p:cNvPr id="5" name="Image 4" descr="Homme adulte souple saut perch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0504" y="4260432"/>
            <a:ext cx="3717506" cy="2349960"/>
          </a:xfrm>
          <a:prstGeom prst="rect">
            <a:avLst/>
          </a:prstGeom>
        </p:spPr>
      </p:pic>
      <p:pic>
        <p:nvPicPr>
          <p:cNvPr id="9" name="Image 8" descr="Homme femme vieux marchent ru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8535" y="4259103"/>
            <a:ext cx="2483155" cy="2329200"/>
          </a:xfrm>
          <a:prstGeom prst="rect">
            <a:avLst/>
          </a:prstGeom>
        </p:spPr>
      </p:pic>
      <p:sp>
        <p:nvSpPr>
          <p:cNvPr id="8" name="ZoneTexte 7"/>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spTree>
    <p:extLst>
      <p:ext uri="{BB962C8B-B14F-4D97-AF65-F5344CB8AC3E}">
        <p14:creationId xmlns:p14="http://schemas.microsoft.com/office/powerpoint/2010/main" val="18708676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2" name="Image 1" descr="Equipe start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28" y="3934451"/>
            <a:ext cx="4032398" cy="2688265"/>
          </a:xfrm>
          <a:prstGeom prst="rect">
            <a:avLst/>
          </a:prstGeom>
        </p:spPr>
      </p:pic>
      <p:pic>
        <p:nvPicPr>
          <p:cNvPr id="7" name="Image 6" descr="Usine abandonne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243" y="3941106"/>
            <a:ext cx="4016820" cy="2682000"/>
          </a:xfrm>
          <a:prstGeom prst="rect">
            <a:avLst/>
          </a:prstGeom>
        </p:spPr>
      </p:pic>
      <p:pic>
        <p:nvPicPr>
          <p:cNvPr id="5" name="Image 4" descr="Entreprise ateiler montage Airbus A33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4089" y="1505139"/>
            <a:ext cx="4573165" cy="2454713"/>
          </a:xfrm>
          <a:prstGeom prst="rect">
            <a:avLst/>
          </a:prstGeom>
        </p:spPr>
      </p:pic>
      <p:sp>
        <p:nvSpPr>
          <p:cNvPr id="8" name="ZoneTexte 7"/>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spTree>
    <p:extLst>
      <p:ext uri="{BB962C8B-B14F-4D97-AF65-F5344CB8AC3E}">
        <p14:creationId xmlns:p14="http://schemas.microsoft.com/office/powerpoint/2010/main" val="22730699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8" name="Image 7" descr="Cerveau zones enfant et adult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30" y="1515924"/>
            <a:ext cx="8255000" cy="5207000"/>
          </a:xfrm>
          <a:prstGeom prst="rect">
            <a:avLst/>
          </a:prstGeom>
        </p:spPr>
      </p:pic>
      <p:sp>
        <p:nvSpPr>
          <p:cNvPr id="5" name="ZoneTexte 4"/>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spTree>
    <p:extLst>
      <p:ext uri="{BB962C8B-B14F-4D97-AF65-F5344CB8AC3E}">
        <p14:creationId xmlns:p14="http://schemas.microsoft.com/office/powerpoint/2010/main" val="5959016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3" name="Image 2" descr="Regleme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1541324"/>
            <a:ext cx="7747000" cy="5143500"/>
          </a:xfrm>
          <a:prstGeom prst="rect">
            <a:avLst/>
          </a:prstGeom>
        </p:spPr>
      </p:pic>
      <p:sp>
        <p:nvSpPr>
          <p:cNvPr id="5" name="ZoneTexte 4"/>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spTree>
    <p:extLst>
      <p:ext uri="{BB962C8B-B14F-4D97-AF65-F5344CB8AC3E}">
        <p14:creationId xmlns:p14="http://schemas.microsoft.com/office/powerpoint/2010/main" val="300786896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5" name="ZoneTexte 4"/>
          <p:cNvSpPr txBox="1"/>
          <p:nvPr/>
        </p:nvSpPr>
        <p:spPr>
          <a:xfrm>
            <a:off x="2384089" y="1102312"/>
            <a:ext cx="4205102" cy="369332"/>
          </a:xfrm>
          <a:prstGeom prst="rect">
            <a:avLst/>
          </a:prstGeom>
          <a:noFill/>
        </p:spPr>
        <p:txBody>
          <a:bodyPr wrap="square" rtlCol="0">
            <a:spAutoFit/>
          </a:bodyPr>
          <a:lstStyle/>
          <a:p>
            <a:pPr algn="ctr"/>
            <a:r>
              <a:rPr lang="fr-FR" b="1" dirty="0" smtClean="0"/>
              <a:t>Malléable</a:t>
            </a:r>
            <a:endParaRPr lang="fr-FR" b="1" dirty="0"/>
          </a:p>
        </p:txBody>
      </p:sp>
      <p:pic>
        <p:nvPicPr>
          <p:cNvPr id="8" name="Image 7" descr="Fleuve bassin versan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504" y="3674944"/>
            <a:ext cx="3168173" cy="3122318"/>
          </a:xfrm>
          <a:prstGeom prst="rect">
            <a:avLst/>
          </a:prstGeom>
        </p:spPr>
      </p:pic>
      <p:pic>
        <p:nvPicPr>
          <p:cNvPr id="9" name="Image 8" descr="Pain avant cuiss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278" y="1525991"/>
            <a:ext cx="3225909" cy="2148953"/>
          </a:xfrm>
          <a:prstGeom prst="rect">
            <a:avLst/>
          </a:prstGeom>
        </p:spPr>
      </p:pic>
      <p:pic>
        <p:nvPicPr>
          <p:cNvPr id="11" name="Image 10" descr="Homme béb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639" y="1525991"/>
            <a:ext cx="3221833" cy="2148953"/>
          </a:xfrm>
          <a:prstGeom prst="rect">
            <a:avLst/>
          </a:prstGeom>
        </p:spPr>
      </p:pic>
      <p:pic>
        <p:nvPicPr>
          <p:cNvPr id="6" name="Image 5" descr="Equipe startup.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6349" y="1525991"/>
            <a:ext cx="3223430" cy="2148953"/>
          </a:xfrm>
          <a:prstGeom prst="rect">
            <a:avLst/>
          </a:prstGeom>
        </p:spPr>
      </p:pic>
      <p:pic>
        <p:nvPicPr>
          <p:cNvPr id="2" name="Image 1" descr="Acier fondu coulé dans moul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20556" y="3674944"/>
            <a:ext cx="2116732" cy="3183056"/>
          </a:xfrm>
          <a:prstGeom prst="rect">
            <a:avLst/>
          </a:prstGeom>
        </p:spPr>
      </p:pic>
    </p:spTree>
    <p:extLst>
      <p:ext uri="{BB962C8B-B14F-4D97-AF65-F5344CB8AC3E}">
        <p14:creationId xmlns:p14="http://schemas.microsoft.com/office/powerpoint/2010/main" val="306906062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5" name="ZoneTexte 4"/>
          <p:cNvSpPr txBox="1"/>
          <p:nvPr/>
        </p:nvSpPr>
        <p:spPr>
          <a:xfrm>
            <a:off x="2384089" y="1102312"/>
            <a:ext cx="4205102" cy="369332"/>
          </a:xfrm>
          <a:prstGeom prst="rect">
            <a:avLst/>
          </a:prstGeom>
          <a:noFill/>
        </p:spPr>
        <p:txBody>
          <a:bodyPr wrap="square" rtlCol="0">
            <a:spAutoFit/>
          </a:bodyPr>
          <a:lstStyle/>
          <a:p>
            <a:pPr algn="ctr"/>
            <a:r>
              <a:rPr lang="fr-FR" b="1" dirty="0"/>
              <a:t>E</a:t>
            </a:r>
            <a:r>
              <a:rPr lang="fr-FR" b="1" dirty="0" smtClean="0"/>
              <a:t>lastique</a:t>
            </a:r>
            <a:endParaRPr lang="fr-FR" b="1" dirty="0"/>
          </a:p>
        </p:txBody>
      </p:sp>
      <p:pic>
        <p:nvPicPr>
          <p:cNvPr id="6" name="Image 5" descr="Homme adulte souple saut perch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2713" y="3136112"/>
            <a:ext cx="2506833" cy="1584653"/>
          </a:xfrm>
          <a:prstGeom prst="rect">
            <a:avLst/>
          </a:prstGeom>
        </p:spPr>
      </p:pic>
      <p:pic>
        <p:nvPicPr>
          <p:cNvPr id="7" name="Image 6" descr="Ressort en aci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000" y="3492000"/>
            <a:ext cx="2182326" cy="3005323"/>
          </a:xfrm>
          <a:prstGeom prst="rect">
            <a:avLst/>
          </a:prstGeom>
        </p:spPr>
      </p:pic>
      <p:pic>
        <p:nvPicPr>
          <p:cNvPr id="8" name="Image 7" descr="Fleuve colorado-river-loop700x45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3054" y="1440000"/>
            <a:ext cx="2464000" cy="1584000"/>
          </a:xfrm>
          <a:prstGeom prst="rect">
            <a:avLst/>
          </a:prstGeom>
        </p:spPr>
      </p:pic>
      <p:pic>
        <p:nvPicPr>
          <p:cNvPr id="9" name="Image 8" descr="Baobab jeun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2659" y="3491999"/>
            <a:ext cx="2254501" cy="3006000"/>
          </a:xfrm>
          <a:prstGeom prst="rect">
            <a:avLst/>
          </a:prstGeom>
        </p:spPr>
      </p:pic>
      <p:pic>
        <p:nvPicPr>
          <p:cNvPr id="10" name="Image 9" descr="Pain baguette_2000x1500.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4593" y="4780675"/>
            <a:ext cx="2377589" cy="1783192"/>
          </a:xfrm>
          <a:prstGeom prst="rect">
            <a:avLst/>
          </a:prstGeom>
        </p:spPr>
      </p:pic>
      <p:pic>
        <p:nvPicPr>
          <p:cNvPr id="11" name="Image 10" descr="Entreprise ateiler montage Airbus A330.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1393" y="1440000"/>
            <a:ext cx="2951015" cy="1584000"/>
          </a:xfrm>
          <a:prstGeom prst="rect">
            <a:avLst/>
          </a:prstGeom>
        </p:spPr>
      </p:pic>
      <p:pic>
        <p:nvPicPr>
          <p:cNvPr id="12" name="Image 11" descr="Cerveau zones enfant et adulte.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527" y="1440000"/>
            <a:ext cx="2511221" cy="1584000"/>
          </a:xfrm>
          <a:prstGeom prst="rect">
            <a:avLst/>
          </a:prstGeom>
        </p:spPr>
      </p:pic>
    </p:spTree>
    <p:extLst>
      <p:ext uri="{BB962C8B-B14F-4D97-AF65-F5344CB8AC3E}">
        <p14:creationId xmlns:p14="http://schemas.microsoft.com/office/powerpoint/2010/main" val="141188586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5" name="ZoneTexte 4"/>
          <p:cNvSpPr txBox="1"/>
          <p:nvPr/>
        </p:nvSpPr>
        <p:spPr>
          <a:xfrm>
            <a:off x="2384089" y="1102312"/>
            <a:ext cx="4205102" cy="369332"/>
          </a:xfrm>
          <a:prstGeom prst="rect">
            <a:avLst/>
          </a:prstGeom>
          <a:noFill/>
        </p:spPr>
        <p:txBody>
          <a:bodyPr wrap="square" rtlCol="0">
            <a:spAutoFit/>
          </a:bodyPr>
          <a:lstStyle/>
          <a:p>
            <a:pPr algn="ctr"/>
            <a:r>
              <a:rPr lang="fr-FR" b="1" dirty="0" smtClean="0"/>
              <a:t>Rigidifié</a:t>
            </a:r>
            <a:endParaRPr lang="fr-FR" b="1" dirty="0"/>
          </a:p>
        </p:txBody>
      </p:sp>
      <p:pic>
        <p:nvPicPr>
          <p:cNvPr id="6" name="Image 5" descr="Ressort acier rouil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00" y="3492000"/>
            <a:ext cx="1996171" cy="3006000"/>
          </a:xfrm>
          <a:prstGeom prst="rect">
            <a:avLst/>
          </a:prstGeom>
        </p:spPr>
      </p:pic>
      <p:pic>
        <p:nvPicPr>
          <p:cNvPr id="7" name="Image 6" descr="Fleuve Murray-river-meanders-wentworth-182873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731" y="1440000"/>
            <a:ext cx="2340000" cy="1579502"/>
          </a:xfrm>
          <a:prstGeom prst="rect">
            <a:avLst/>
          </a:prstGeom>
        </p:spPr>
      </p:pic>
      <p:pic>
        <p:nvPicPr>
          <p:cNvPr id="8" name="Image 7" descr="Pain sec et miett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6919" y="5176080"/>
            <a:ext cx="1990542" cy="1325702"/>
          </a:xfrm>
          <a:prstGeom prst="rect">
            <a:avLst/>
          </a:prstGeom>
        </p:spPr>
      </p:pic>
      <p:pic>
        <p:nvPicPr>
          <p:cNvPr id="9" name="Image 8" descr="Baobab adultes Madagascar.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4240" y="5176079"/>
            <a:ext cx="2381952" cy="1584000"/>
          </a:xfrm>
          <a:prstGeom prst="rect">
            <a:avLst/>
          </a:prstGeom>
        </p:spPr>
      </p:pic>
      <p:pic>
        <p:nvPicPr>
          <p:cNvPr id="10" name="Image 9" descr="Feuille marronnier morte au so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6024" y="3299568"/>
            <a:ext cx="2307554" cy="1584000"/>
          </a:xfrm>
          <a:prstGeom prst="rect">
            <a:avLst/>
          </a:prstGeom>
        </p:spPr>
      </p:pic>
      <p:pic>
        <p:nvPicPr>
          <p:cNvPr id="12" name="Image 11" descr="Usine abandonne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52004" y="1440000"/>
            <a:ext cx="2372351" cy="1584000"/>
          </a:xfrm>
          <a:prstGeom prst="rect">
            <a:avLst/>
          </a:prstGeom>
        </p:spPr>
      </p:pic>
      <p:pic>
        <p:nvPicPr>
          <p:cNvPr id="13" name="Image 12" descr="Cerveau zones enfant et adulte.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8000" y="1440000"/>
            <a:ext cx="2511220" cy="1584000"/>
          </a:xfrm>
          <a:prstGeom prst="rect">
            <a:avLst/>
          </a:prstGeom>
        </p:spPr>
      </p:pic>
      <p:pic>
        <p:nvPicPr>
          <p:cNvPr id="14" name="Image 13" descr="Reglemen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83293" y="3344517"/>
            <a:ext cx="2272435" cy="1508748"/>
          </a:xfrm>
          <a:prstGeom prst="rect">
            <a:avLst/>
          </a:prstGeom>
        </p:spPr>
      </p:pic>
      <p:pic>
        <p:nvPicPr>
          <p:cNvPr id="11" name="Image 10" descr="Homme femme vieux marchent rue.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22031" y="3344517"/>
            <a:ext cx="1640779" cy="1539051"/>
          </a:xfrm>
          <a:prstGeom prst="rect">
            <a:avLst/>
          </a:prstGeom>
        </p:spPr>
      </p:pic>
    </p:spTree>
    <p:extLst>
      <p:ext uri="{BB962C8B-B14F-4D97-AF65-F5344CB8AC3E}">
        <p14:creationId xmlns:p14="http://schemas.microsoft.com/office/powerpoint/2010/main" val="66842429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790704" y="1102312"/>
            <a:ext cx="7511678" cy="923330"/>
          </a:xfrm>
          <a:prstGeom prst="rect">
            <a:avLst/>
          </a:prstGeom>
          <a:noFill/>
        </p:spPr>
        <p:txBody>
          <a:bodyPr wrap="square" rtlCol="0">
            <a:spAutoFit/>
          </a:bodyPr>
          <a:lstStyle/>
          <a:p>
            <a:pPr algn="ctr"/>
            <a:r>
              <a:rPr lang="fr-FR" b="1" dirty="0" smtClean="0"/>
              <a:t>Accumulation des contraintes : incrémentale, micro, endogène,</a:t>
            </a:r>
          </a:p>
          <a:p>
            <a:pPr algn="ctr"/>
            <a:endParaRPr lang="fr-FR" b="1" dirty="0"/>
          </a:p>
          <a:p>
            <a:pPr algn="ctr"/>
            <a:r>
              <a:rPr lang="fr-FR" b="1" dirty="0" smtClean="0"/>
              <a:t>Libération des contraintes :  </a:t>
            </a:r>
            <a:r>
              <a:rPr lang="fr-FR" b="1" dirty="0"/>
              <a:t>par </a:t>
            </a:r>
            <a:r>
              <a:rPr lang="fr-FR" b="1" dirty="0" smtClean="0"/>
              <a:t>morceaux, macro, exogène</a:t>
            </a:r>
            <a:endParaRPr lang="fr-FR" b="1" dirty="0"/>
          </a:p>
        </p:txBody>
      </p:sp>
    </p:spTree>
    <p:extLst>
      <p:ext uri="{BB962C8B-B14F-4D97-AF65-F5344CB8AC3E}">
        <p14:creationId xmlns:p14="http://schemas.microsoft.com/office/powerpoint/2010/main" val="420958526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3" name="Image 2" descr="Construction mur-en-briq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68" y="1539668"/>
            <a:ext cx="4934712" cy="3578352"/>
          </a:xfrm>
          <a:prstGeom prst="rect">
            <a:avLst/>
          </a:prstGeom>
        </p:spPr>
      </p:pic>
      <p:pic>
        <p:nvPicPr>
          <p:cNvPr id="6" name="Image 5" descr="Destruction maiso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1928" y="3612593"/>
            <a:ext cx="5309469" cy="2982672"/>
          </a:xfrm>
          <a:prstGeom prst="rect">
            <a:avLst/>
          </a:prstGeom>
        </p:spPr>
      </p:pic>
      <p:sp>
        <p:nvSpPr>
          <p:cNvPr id="9" name="ZoneTexte 8"/>
          <p:cNvSpPr txBox="1"/>
          <p:nvPr/>
        </p:nvSpPr>
        <p:spPr>
          <a:xfrm>
            <a:off x="790704" y="1102312"/>
            <a:ext cx="7511678" cy="369332"/>
          </a:xfrm>
          <a:prstGeom prst="rect">
            <a:avLst/>
          </a:prstGeom>
          <a:noFill/>
        </p:spPr>
        <p:txBody>
          <a:bodyPr wrap="square" rtlCol="0">
            <a:spAutoFit/>
          </a:bodyPr>
          <a:lstStyle/>
          <a:p>
            <a:pPr algn="ctr"/>
            <a:r>
              <a:rPr lang="fr-FR" b="1" dirty="0" smtClean="0"/>
              <a:t>Accumulation incrémentale </a:t>
            </a:r>
            <a:r>
              <a:rPr lang="fr-FR" b="1" dirty="0"/>
              <a:t>micro</a:t>
            </a:r>
            <a:r>
              <a:rPr lang="fr-FR" b="1" dirty="0" smtClean="0"/>
              <a:t>, libération </a:t>
            </a:r>
            <a:r>
              <a:rPr lang="fr-FR" b="1" dirty="0"/>
              <a:t>par morceaux macro</a:t>
            </a:r>
          </a:p>
        </p:txBody>
      </p:sp>
    </p:spTree>
    <p:extLst>
      <p:ext uri="{BB962C8B-B14F-4D97-AF65-F5344CB8AC3E}">
        <p14:creationId xmlns:p14="http://schemas.microsoft.com/office/powerpoint/2010/main" val="3034749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5" name="ZoneTexte 4"/>
          <p:cNvSpPr txBox="1"/>
          <p:nvPr/>
        </p:nvSpPr>
        <p:spPr>
          <a:xfrm>
            <a:off x="1150113" y="1773301"/>
            <a:ext cx="7384029" cy="923330"/>
          </a:xfrm>
          <a:prstGeom prst="rect">
            <a:avLst/>
          </a:prstGeom>
          <a:noFill/>
        </p:spPr>
        <p:txBody>
          <a:bodyPr wrap="square" rtlCol="0">
            <a:spAutoFit/>
          </a:bodyPr>
          <a:lstStyle/>
          <a:p>
            <a:pPr marL="342900" indent="-342900">
              <a:buFont typeface="Arial"/>
              <a:buChar char="•"/>
            </a:pPr>
            <a:r>
              <a:rPr lang="fr-FR" dirty="0"/>
              <a:t>p</a:t>
            </a:r>
            <a:r>
              <a:rPr lang="fr-FR" dirty="0" smtClean="0"/>
              <a:t>oint sur les théories existantes</a:t>
            </a:r>
          </a:p>
          <a:p>
            <a:pPr marL="342900" indent="-342900">
              <a:buFont typeface="Arial"/>
              <a:buChar char="•"/>
            </a:pPr>
            <a:r>
              <a:rPr lang="fr-FR" dirty="0"/>
              <a:t>t</a:t>
            </a:r>
            <a:r>
              <a:rPr lang="fr-FR" dirty="0" smtClean="0"/>
              <a:t>our des principales théories</a:t>
            </a:r>
          </a:p>
          <a:p>
            <a:pPr marL="342900" indent="-342900">
              <a:buFont typeface="Arial"/>
              <a:buChar char="•"/>
            </a:pPr>
            <a:r>
              <a:rPr lang="fr-FR" dirty="0" smtClean="0"/>
              <a:t>examiner leurs limitations</a:t>
            </a:r>
          </a:p>
        </p:txBody>
      </p:sp>
    </p:spTree>
    <p:extLst>
      <p:ext uri="{BB962C8B-B14F-4D97-AF65-F5344CB8AC3E}">
        <p14:creationId xmlns:p14="http://schemas.microsoft.com/office/powerpoint/2010/main" val="360313322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0" name="ZoneTexte 9"/>
          <p:cNvSpPr txBox="1"/>
          <p:nvPr/>
        </p:nvSpPr>
        <p:spPr>
          <a:xfrm>
            <a:off x="1150113" y="1773301"/>
            <a:ext cx="6840779" cy="646331"/>
          </a:xfrm>
          <a:prstGeom prst="rect">
            <a:avLst/>
          </a:prstGeom>
          <a:noFill/>
        </p:spPr>
        <p:txBody>
          <a:bodyPr wrap="square" rtlCol="0">
            <a:spAutoFit/>
          </a:bodyPr>
          <a:lstStyle/>
          <a:p>
            <a:r>
              <a:rPr lang="fr-FR" dirty="0" smtClean="0"/>
              <a:t>Maximum élasticité :</a:t>
            </a:r>
          </a:p>
          <a:p>
            <a:pPr marL="285750" indent="-285750">
              <a:buFont typeface="Arial"/>
              <a:buChar char="•"/>
            </a:pPr>
            <a:r>
              <a:rPr lang="fr-FR" dirty="0" smtClean="0"/>
              <a:t>rapport contraintes / taille,</a:t>
            </a:r>
          </a:p>
        </p:txBody>
      </p:sp>
      <p:sp>
        <p:nvSpPr>
          <p:cNvPr id="5" name="ZoneTexte 4"/>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spTree>
    <p:extLst>
      <p:ext uri="{BB962C8B-B14F-4D97-AF65-F5344CB8AC3E}">
        <p14:creationId xmlns:p14="http://schemas.microsoft.com/office/powerpoint/2010/main" val="125841920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6" name="Image 5" descr="Baobab plantu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28" y="1471644"/>
            <a:ext cx="5344506" cy="2781857"/>
          </a:xfrm>
          <a:prstGeom prst="rect">
            <a:avLst/>
          </a:prstGeom>
        </p:spPr>
      </p:pic>
      <p:pic>
        <p:nvPicPr>
          <p:cNvPr id="7" name="Image 6" descr="Baobab adultes Madagasca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6838" y="1471643"/>
            <a:ext cx="4183244" cy="2781857"/>
          </a:xfrm>
          <a:prstGeom prst="rect">
            <a:avLst/>
          </a:prstGeom>
        </p:spPr>
      </p:pic>
      <p:pic>
        <p:nvPicPr>
          <p:cNvPr id="8" name="Image 7" descr="Baobab jeun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8043" y="3080360"/>
            <a:ext cx="2683099" cy="3577465"/>
          </a:xfrm>
          <a:prstGeom prst="rect">
            <a:avLst/>
          </a:prstGeom>
        </p:spPr>
      </p:pic>
      <p:sp>
        <p:nvSpPr>
          <p:cNvPr id="9" name="ZoneTexte 8"/>
          <p:cNvSpPr txBox="1"/>
          <p:nvPr/>
        </p:nvSpPr>
        <p:spPr>
          <a:xfrm>
            <a:off x="2384089" y="1102312"/>
            <a:ext cx="4205102" cy="369332"/>
          </a:xfrm>
          <a:prstGeom prst="rect">
            <a:avLst/>
          </a:prstGeom>
          <a:noFill/>
        </p:spPr>
        <p:txBody>
          <a:bodyPr wrap="square" rtlCol="0">
            <a:spAutoFit/>
          </a:bodyPr>
          <a:lstStyle/>
          <a:p>
            <a:pPr algn="ctr"/>
            <a:r>
              <a:rPr lang="fr-FR" b="1" dirty="0" smtClean="0"/>
              <a:t>Rapport </a:t>
            </a:r>
            <a:r>
              <a:rPr lang="fr-FR" b="1" dirty="0"/>
              <a:t>contraintes / taille</a:t>
            </a:r>
          </a:p>
        </p:txBody>
      </p:sp>
    </p:spTree>
    <p:extLst>
      <p:ext uri="{BB962C8B-B14F-4D97-AF65-F5344CB8AC3E}">
        <p14:creationId xmlns:p14="http://schemas.microsoft.com/office/powerpoint/2010/main" val="23563875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0" name="ZoneTexte 9"/>
          <p:cNvSpPr txBox="1"/>
          <p:nvPr/>
        </p:nvSpPr>
        <p:spPr>
          <a:xfrm>
            <a:off x="1150113" y="1773301"/>
            <a:ext cx="6840779" cy="646331"/>
          </a:xfrm>
          <a:prstGeom prst="rect">
            <a:avLst/>
          </a:prstGeom>
          <a:noFill/>
        </p:spPr>
        <p:txBody>
          <a:bodyPr wrap="square" rtlCol="0">
            <a:spAutoFit/>
          </a:bodyPr>
          <a:lstStyle/>
          <a:p>
            <a:r>
              <a:rPr lang="fr-FR" dirty="0" smtClean="0"/>
              <a:t>Maximum élasticité :</a:t>
            </a:r>
          </a:p>
          <a:p>
            <a:pPr marL="285750" indent="-285750">
              <a:buFont typeface="Arial"/>
              <a:buChar char="•"/>
            </a:pPr>
            <a:r>
              <a:rPr lang="fr-FR" dirty="0" smtClean="0"/>
              <a:t>rapport contraintes / taille,</a:t>
            </a:r>
          </a:p>
        </p:txBody>
      </p:sp>
      <p:sp>
        <p:nvSpPr>
          <p:cNvPr id="5" name="ZoneTexte 4"/>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cxnSp>
        <p:nvCxnSpPr>
          <p:cNvPr id="3" name="Connecteur droit avec flèche 2"/>
          <p:cNvCxnSpPr/>
          <p:nvPr/>
        </p:nvCxnSpPr>
        <p:spPr>
          <a:xfrm>
            <a:off x="2602486" y="5994499"/>
            <a:ext cx="3623880" cy="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 name="Connecteur droit avec flèche 6"/>
          <p:cNvCxnSpPr/>
          <p:nvPr/>
        </p:nvCxnSpPr>
        <p:spPr>
          <a:xfrm flipH="1" flipV="1">
            <a:off x="2602486" y="2723268"/>
            <a:ext cx="420" cy="327123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flipV="1">
            <a:off x="2741877" y="3097917"/>
            <a:ext cx="2833969" cy="277266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4909838" y="5034118"/>
            <a:ext cx="2183873" cy="371749"/>
          </a:xfrm>
          <a:prstGeom prst="rect">
            <a:avLst/>
          </a:prstGeom>
          <a:noFill/>
        </p:spPr>
        <p:txBody>
          <a:bodyPr wrap="square" rtlCol="0">
            <a:spAutoFit/>
          </a:bodyPr>
          <a:lstStyle/>
          <a:p>
            <a:r>
              <a:rPr lang="fr-FR" b="1" i="1" dirty="0" smtClean="0"/>
              <a:t>malléable</a:t>
            </a:r>
            <a:endParaRPr lang="fr-FR" b="1" i="1" dirty="0"/>
          </a:p>
        </p:txBody>
      </p:sp>
      <p:sp>
        <p:nvSpPr>
          <p:cNvPr id="17" name="ZoneTexte 16"/>
          <p:cNvSpPr txBox="1"/>
          <p:nvPr/>
        </p:nvSpPr>
        <p:spPr>
          <a:xfrm>
            <a:off x="2942812" y="3469665"/>
            <a:ext cx="1502380" cy="369332"/>
          </a:xfrm>
          <a:prstGeom prst="rect">
            <a:avLst/>
          </a:prstGeom>
          <a:noFill/>
        </p:spPr>
        <p:txBody>
          <a:bodyPr wrap="square" rtlCol="0">
            <a:spAutoFit/>
          </a:bodyPr>
          <a:lstStyle/>
          <a:p>
            <a:r>
              <a:rPr lang="fr-FR" b="1" i="1" dirty="0" smtClean="0"/>
              <a:t>rigide</a:t>
            </a:r>
            <a:endParaRPr lang="fr-FR" b="1" i="1" dirty="0"/>
          </a:p>
        </p:txBody>
      </p:sp>
      <p:sp>
        <p:nvSpPr>
          <p:cNvPr id="18" name="ZoneTexte 17"/>
          <p:cNvSpPr txBox="1"/>
          <p:nvPr/>
        </p:nvSpPr>
        <p:spPr>
          <a:xfrm rot="18900000">
            <a:off x="2803496" y="3965340"/>
            <a:ext cx="2896342" cy="369332"/>
          </a:xfrm>
          <a:prstGeom prst="rect">
            <a:avLst/>
          </a:prstGeom>
          <a:noFill/>
        </p:spPr>
        <p:txBody>
          <a:bodyPr wrap="square" rtlCol="0">
            <a:spAutoFit/>
          </a:bodyPr>
          <a:lstStyle/>
          <a:p>
            <a:r>
              <a:rPr lang="fr-FR" b="1" dirty="0">
                <a:solidFill>
                  <a:srgbClr val="FF0000"/>
                </a:solidFill>
              </a:rPr>
              <a:t>m</a:t>
            </a:r>
            <a:r>
              <a:rPr lang="fr-FR" b="1" dirty="0" smtClean="0">
                <a:solidFill>
                  <a:srgbClr val="FF0000"/>
                </a:solidFill>
              </a:rPr>
              <a:t>aximum d’élasticité</a:t>
            </a:r>
            <a:endParaRPr lang="fr-FR" b="1" dirty="0">
              <a:solidFill>
                <a:srgbClr val="FF0000"/>
              </a:solidFill>
            </a:endParaRPr>
          </a:p>
        </p:txBody>
      </p:sp>
      <p:sp>
        <p:nvSpPr>
          <p:cNvPr id="20" name="ZoneTexte 19"/>
          <p:cNvSpPr txBox="1"/>
          <p:nvPr/>
        </p:nvSpPr>
        <p:spPr>
          <a:xfrm>
            <a:off x="4460668" y="6009946"/>
            <a:ext cx="2602062" cy="369332"/>
          </a:xfrm>
          <a:prstGeom prst="rect">
            <a:avLst/>
          </a:prstGeom>
          <a:noFill/>
        </p:spPr>
        <p:txBody>
          <a:bodyPr wrap="square" rtlCol="0">
            <a:spAutoFit/>
          </a:bodyPr>
          <a:lstStyle/>
          <a:p>
            <a:r>
              <a:rPr lang="fr-FR" b="1" dirty="0" smtClean="0">
                <a:solidFill>
                  <a:srgbClr val="0000FF"/>
                </a:solidFill>
              </a:rPr>
              <a:t>Taille du système</a:t>
            </a:r>
            <a:endParaRPr lang="fr-FR" b="1" dirty="0">
              <a:solidFill>
                <a:srgbClr val="0000FF"/>
              </a:solidFill>
            </a:endParaRPr>
          </a:p>
        </p:txBody>
      </p:sp>
      <p:sp>
        <p:nvSpPr>
          <p:cNvPr id="21" name="ZoneTexte 20"/>
          <p:cNvSpPr txBox="1"/>
          <p:nvPr/>
        </p:nvSpPr>
        <p:spPr>
          <a:xfrm rot="16200000">
            <a:off x="882832" y="3444625"/>
            <a:ext cx="2865365" cy="369332"/>
          </a:xfrm>
          <a:prstGeom prst="rect">
            <a:avLst/>
          </a:prstGeom>
          <a:noFill/>
        </p:spPr>
        <p:txBody>
          <a:bodyPr wrap="square" rtlCol="0">
            <a:spAutoFit/>
          </a:bodyPr>
          <a:lstStyle/>
          <a:p>
            <a:r>
              <a:rPr lang="fr-FR" b="1" dirty="0" smtClean="0">
                <a:solidFill>
                  <a:srgbClr val="0000FF"/>
                </a:solidFill>
              </a:rPr>
              <a:t>Nombre de contraintes</a:t>
            </a:r>
            <a:endParaRPr lang="fr-FR" b="1" dirty="0">
              <a:solidFill>
                <a:srgbClr val="0000FF"/>
              </a:solidFill>
            </a:endParaRPr>
          </a:p>
        </p:txBody>
      </p:sp>
      <p:sp>
        <p:nvSpPr>
          <p:cNvPr id="22" name="Arc 21"/>
          <p:cNvSpPr/>
          <p:nvPr/>
        </p:nvSpPr>
        <p:spPr>
          <a:xfrm rot="5400000">
            <a:off x="1459748" y="3318827"/>
            <a:ext cx="2447387" cy="2780044"/>
          </a:xfrm>
          <a:prstGeom prst="arc">
            <a:avLst>
              <a:gd name="adj1" fmla="val 16056527"/>
              <a:gd name="adj2" fmla="val 0"/>
            </a:avLst>
          </a:prstGeom>
          <a:ln>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24" name="Connecteur droit 23"/>
          <p:cNvCxnSpPr/>
          <p:nvPr/>
        </p:nvCxnSpPr>
        <p:spPr>
          <a:xfrm flipH="1" flipV="1">
            <a:off x="4073464" y="2428555"/>
            <a:ext cx="8149" cy="221991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rot="18900000">
            <a:off x="2656772" y="5074504"/>
            <a:ext cx="1688242" cy="369332"/>
          </a:xfrm>
          <a:prstGeom prst="rect">
            <a:avLst/>
          </a:prstGeom>
          <a:noFill/>
        </p:spPr>
        <p:txBody>
          <a:bodyPr wrap="square" rtlCol="0">
            <a:spAutoFit/>
          </a:bodyPr>
          <a:lstStyle/>
          <a:p>
            <a:r>
              <a:rPr lang="fr-FR" b="1" dirty="0" smtClean="0">
                <a:solidFill>
                  <a:srgbClr val="008000"/>
                </a:solidFill>
              </a:rPr>
              <a:t>développement</a:t>
            </a:r>
            <a:endParaRPr lang="fr-FR" b="1" dirty="0">
              <a:solidFill>
                <a:srgbClr val="008000"/>
              </a:solidFill>
            </a:endParaRPr>
          </a:p>
        </p:txBody>
      </p:sp>
      <p:sp>
        <p:nvSpPr>
          <p:cNvPr id="26" name="ZoneTexte 25"/>
          <p:cNvSpPr txBox="1"/>
          <p:nvPr/>
        </p:nvSpPr>
        <p:spPr>
          <a:xfrm rot="16200000">
            <a:off x="3063462" y="3407712"/>
            <a:ext cx="1681647" cy="369332"/>
          </a:xfrm>
          <a:prstGeom prst="rect">
            <a:avLst/>
          </a:prstGeom>
          <a:noFill/>
        </p:spPr>
        <p:txBody>
          <a:bodyPr wrap="square" rtlCol="0">
            <a:spAutoFit/>
          </a:bodyPr>
          <a:lstStyle/>
          <a:p>
            <a:r>
              <a:rPr lang="fr-FR" b="1" dirty="0" smtClean="0">
                <a:solidFill>
                  <a:srgbClr val="008000"/>
                </a:solidFill>
              </a:rPr>
              <a:t>sénescence</a:t>
            </a:r>
            <a:endParaRPr lang="fr-FR" b="1" dirty="0">
              <a:solidFill>
                <a:srgbClr val="008000"/>
              </a:solidFill>
            </a:endParaRPr>
          </a:p>
        </p:txBody>
      </p:sp>
      <p:cxnSp>
        <p:nvCxnSpPr>
          <p:cNvPr id="19" name="Connecteur droit avec flèche 18"/>
          <p:cNvCxnSpPr/>
          <p:nvPr/>
        </p:nvCxnSpPr>
        <p:spPr>
          <a:xfrm rot="1200000" flipV="1">
            <a:off x="2987205" y="3792467"/>
            <a:ext cx="2833969" cy="2772663"/>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rot="20400000" flipV="1">
            <a:off x="2039957" y="2829587"/>
            <a:ext cx="2833969" cy="2772663"/>
          </a:xfrm>
          <a:prstGeom prst="straightConnector1">
            <a:avLst/>
          </a:prstGeom>
          <a:ln>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7" name="ZoneTexte 26"/>
          <p:cNvSpPr txBox="1"/>
          <p:nvPr/>
        </p:nvSpPr>
        <p:spPr>
          <a:xfrm>
            <a:off x="4582110" y="3374188"/>
            <a:ext cx="2183873" cy="371749"/>
          </a:xfrm>
          <a:prstGeom prst="rect">
            <a:avLst/>
          </a:prstGeom>
          <a:noFill/>
        </p:spPr>
        <p:txBody>
          <a:bodyPr wrap="square" rtlCol="0">
            <a:spAutoFit/>
          </a:bodyPr>
          <a:lstStyle/>
          <a:p>
            <a:r>
              <a:rPr lang="fr-FR" b="1" i="1" dirty="0" smtClean="0"/>
              <a:t>élastique</a:t>
            </a:r>
            <a:endParaRPr lang="fr-FR" b="1" i="1" dirty="0"/>
          </a:p>
        </p:txBody>
      </p:sp>
    </p:spTree>
    <p:extLst>
      <p:ext uri="{BB962C8B-B14F-4D97-AF65-F5344CB8AC3E}">
        <p14:creationId xmlns:p14="http://schemas.microsoft.com/office/powerpoint/2010/main" val="75572151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0" name="ZoneTexte 9"/>
          <p:cNvSpPr txBox="1"/>
          <p:nvPr/>
        </p:nvSpPr>
        <p:spPr>
          <a:xfrm>
            <a:off x="1150113" y="1773301"/>
            <a:ext cx="6840779" cy="923330"/>
          </a:xfrm>
          <a:prstGeom prst="rect">
            <a:avLst/>
          </a:prstGeom>
          <a:noFill/>
        </p:spPr>
        <p:txBody>
          <a:bodyPr wrap="square" rtlCol="0">
            <a:spAutoFit/>
          </a:bodyPr>
          <a:lstStyle/>
          <a:p>
            <a:r>
              <a:rPr lang="fr-FR" dirty="0" smtClean="0"/>
              <a:t>Maximum élasticité :</a:t>
            </a:r>
          </a:p>
          <a:p>
            <a:pPr marL="285750" indent="-285750">
              <a:buFont typeface="Arial"/>
              <a:buChar char="•"/>
            </a:pPr>
            <a:r>
              <a:rPr lang="fr-FR" dirty="0" smtClean="0"/>
              <a:t>rapport contraintes / taille,</a:t>
            </a:r>
          </a:p>
          <a:p>
            <a:pPr marL="285750" indent="-285750">
              <a:buFont typeface="Arial"/>
              <a:buChar char="•"/>
            </a:pPr>
            <a:r>
              <a:rPr lang="fr-FR" dirty="0"/>
              <a:t>d</a:t>
            </a:r>
            <a:r>
              <a:rPr lang="fr-FR" dirty="0" smtClean="0"/>
              <a:t>istribution homogène des contraintes</a:t>
            </a:r>
          </a:p>
        </p:txBody>
      </p:sp>
      <p:sp>
        <p:nvSpPr>
          <p:cNvPr id="5" name="ZoneTexte 4"/>
          <p:cNvSpPr txBox="1"/>
          <p:nvPr/>
        </p:nvSpPr>
        <p:spPr>
          <a:xfrm>
            <a:off x="2384089" y="1102312"/>
            <a:ext cx="4205102" cy="369332"/>
          </a:xfrm>
          <a:prstGeom prst="rect">
            <a:avLst/>
          </a:prstGeom>
          <a:noFill/>
        </p:spPr>
        <p:txBody>
          <a:bodyPr wrap="square" rtlCol="0">
            <a:spAutoFit/>
          </a:bodyPr>
          <a:lstStyle/>
          <a:p>
            <a:pPr algn="ctr"/>
            <a:r>
              <a:rPr lang="fr-FR" b="1" dirty="0"/>
              <a:t>Malléabilité, élasticité, </a:t>
            </a:r>
            <a:r>
              <a:rPr lang="fr-FR" b="1" dirty="0" smtClean="0"/>
              <a:t>rigidité</a:t>
            </a:r>
            <a:endParaRPr lang="fr-FR" b="1" dirty="0"/>
          </a:p>
        </p:txBody>
      </p:sp>
    </p:spTree>
    <p:extLst>
      <p:ext uri="{BB962C8B-B14F-4D97-AF65-F5344CB8AC3E}">
        <p14:creationId xmlns:p14="http://schemas.microsoft.com/office/powerpoint/2010/main" val="237111663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Distribution </a:t>
            </a:r>
            <a:r>
              <a:rPr lang="fr-FR" b="1" dirty="0"/>
              <a:t>homogène des contraintes</a:t>
            </a:r>
          </a:p>
        </p:txBody>
      </p:sp>
      <p:pic>
        <p:nvPicPr>
          <p:cNvPr id="2" name="Image 1" descr="Peau elastiq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29" y="2625790"/>
            <a:ext cx="4968862" cy="2630574"/>
          </a:xfrm>
          <a:prstGeom prst="rect">
            <a:avLst/>
          </a:prstGeom>
        </p:spPr>
      </p:pic>
      <p:pic>
        <p:nvPicPr>
          <p:cNvPr id="5" name="Image 4" descr="Peau mains age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124" y="2625790"/>
            <a:ext cx="3520098" cy="2637365"/>
          </a:xfrm>
          <a:prstGeom prst="rect">
            <a:avLst/>
          </a:prstGeom>
        </p:spPr>
      </p:pic>
    </p:spTree>
    <p:extLst>
      <p:ext uri="{BB962C8B-B14F-4D97-AF65-F5344CB8AC3E}">
        <p14:creationId xmlns:p14="http://schemas.microsoft.com/office/powerpoint/2010/main" val="260949930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Développement</a:t>
            </a:r>
            <a:r>
              <a:rPr lang="fr-FR" b="1" dirty="0"/>
              <a:t> </a:t>
            </a:r>
            <a:r>
              <a:rPr lang="fr-FR" b="1" dirty="0" smtClean="0"/>
              <a:t>&amp; sénescence</a:t>
            </a:r>
            <a:endParaRPr lang="fr-FR" b="1" dirty="0"/>
          </a:p>
        </p:txBody>
      </p:sp>
      <p:sp>
        <p:nvSpPr>
          <p:cNvPr id="2" name="ZoneTexte 1"/>
          <p:cNvSpPr txBox="1"/>
          <p:nvPr/>
        </p:nvSpPr>
        <p:spPr>
          <a:xfrm>
            <a:off x="635024" y="1773290"/>
            <a:ext cx="8266373" cy="4001096"/>
          </a:xfrm>
          <a:prstGeom prst="rect">
            <a:avLst/>
          </a:prstGeom>
          <a:noFill/>
        </p:spPr>
        <p:txBody>
          <a:bodyPr wrap="square" rtlCol="0">
            <a:spAutoFit/>
          </a:bodyPr>
          <a:lstStyle/>
          <a:p>
            <a:pPr>
              <a:spcAft>
                <a:spcPts val="600"/>
              </a:spcAft>
            </a:pPr>
            <a:r>
              <a:rPr lang="fr-FR" b="1" i="1" dirty="0" smtClean="0"/>
              <a:t>Développement défini :</a:t>
            </a:r>
          </a:p>
          <a:p>
            <a:r>
              <a:rPr lang="fr-FR" dirty="0" smtClean="0"/>
              <a:t>Les </a:t>
            </a:r>
            <a:r>
              <a:rPr lang="fr-FR" dirty="0"/>
              <a:t>organismes à développement défini (animaux, plantes annuelles) finissent par succomber à la rigidification due à l’accumulation des contraintes</a:t>
            </a:r>
          </a:p>
          <a:p>
            <a:endParaRPr lang="fr-FR" dirty="0"/>
          </a:p>
          <a:p>
            <a:pPr>
              <a:spcAft>
                <a:spcPts val="600"/>
              </a:spcAft>
            </a:pPr>
            <a:r>
              <a:rPr lang="fr-FR" b="1" i="1" dirty="0"/>
              <a:t>Développement </a:t>
            </a:r>
            <a:r>
              <a:rPr lang="fr-FR" b="1" i="1" dirty="0" smtClean="0"/>
              <a:t>indéfini </a:t>
            </a:r>
            <a:r>
              <a:rPr lang="fr-FR" b="1" i="1" dirty="0"/>
              <a:t>:</a:t>
            </a:r>
          </a:p>
          <a:p>
            <a:r>
              <a:rPr lang="fr-FR" dirty="0" smtClean="0"/>
              <a:t>Les </a:t>
            </a:r>
            <a:r>
              <a:rPr lang="fr-FR" dirty="0"/>
              <a:t>organismes à développement indéfini (ex. arbres, colonies clonales : fraisiers, peupliers) perdent leurs éléments à développement défini (feuilles, clones individuels) mais survivent tant qu’ils n’atteignent pas la limite physique du développement possible (taille pour un arbre)</a:t>
            </a:r>
          </a:p>
          <a:p>
            <a:pPr>
              <a:spcAft>
                <a:spcPts val="600"/>
              </a:spcAft>
            </a:pPr>
            <a:endParaRPr lang="fr-FR" dirty="0"/>
          </a:p>
          <a:p>
            <a:pPr>
              <a:spcAft>
                <a:spcPts val="600"/>
              </a:spcAft>
            </a:pPr>
            <a:r>
              <a:rPr lang="fr-FR" b="1" i="1" dirty="0"/>
              <a:t>Développement </a:t>
            </a:r>
            <a:r>
              <a:rPr lang="fr-FR" b="1" i="1" dirty="0" smtClean="0"/>
              <a:t>indéfini &amp; réorganisation </a:t>
            </a:r>
            <a:r>
              <a:rPr lang="fr-FR" b="1" i="1" dirty="0"/>
              <a:t>:</a:t>
            </a:r>
          </a:p>
          <a:p>
            <a:r>
              <a:rPr lang="fr-FR" dirty="0" smtClean="0"/>
              <a:t>Les </a:t>
            </a:r>
            <a:r>
              <a:rPr lang="fr-FR" dirty="0"/>
              <a:t>organismes capables de se réorganiser (ex. entreprises, structures sociales) peuvent survivre, s’ils se réorganisent régulièrement</a:t>
            </a:r>
          </a:p>
        </p:txBody>
      </p:sp>
    </p:spTree>
    <p:extLst>
      <p:ext uri="{BB962C8B-B14F-4D97-AF65-F5344CB8AC3E}">
        <p14:creationId xmlns:p14="http://schemas.microsoft.com/office/powerpoint/2010/main" val="238730723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Développement défini =&gt; sénescence fatale</a:t>
            </a:r>
            <a:endParaRPr lang="fr-FR" b="1" dirty="0"/>
          </a:p>
        </p:txBody>
      </p:sp>
      <p:pic>
        <p:nvPicPr>
          <p:cNvPr id="5" name="Image 4" descr="Elephant vieu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355" y="1620000"/>
            <a:ext cx="5040000" cy="5040000"/>
          </a:xfrm>
          <a:prstGeom prst="rect">
            <a:avLst/>
          </a:prstGeom>
        </p:spPr>
      </p:pic>
    </p:spTree>
    <p:extLst>
      <p:ext uri="{BB962C8B-B14F-4D97-AF65-F5344CB8AC3E}">
        <p14:creationId xmlns:p14="http://schemas.microsoft.com/office/powerpoint/2010/main" val="237747411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6" name="Image 5" descr="Mais se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171" y="1620000"/>
            <a:ext cx="7915581" cy="5040000"/>
          </a:xfrm>
          <a:prstGeom prst="rect">
            <a:avLst/>
          </a:prstGeom>
        </p:spPr>
      </p:pic>
      <p:sp>
        <p:nvSpPr>
          <p:cNvPr id="7" name="ZoneTexte 6"/>
          <p:cNvSpPr txBox="1"/>
          <p:nvPr/>
        </p:nvSpPr>
        <p:spPr>
          <a:xfrm>
            <a:off x="1701209" y="1102312"/>
            <a:ext cx="5786508" cy="369332"/>
          </a:xfrm>
          <a:prstGeom prst="rect">
            <a:avLst/>
          </a:prstGeom>
          <a:noFill/>
        </p:spPr>
        <p:txBody>
          <a:bodyPr wrap="square" rtlCol="0">
            <a:spAutoFit/>
          </a:bodyPr>
          <a:lstStyle/>
          <a:p>
            <a:pPr algn="ctr"/>
            <a:r>
              <a:rPr lang="fr-FR" b="1" dirty="0" smtClean="0"/>
              <a:t>Développement défini =&gt; sénescence fatale</a:t>
            </a:r>
            <a:endParaRPr lang="fr-FR" b="1" dirty="0"/>
          </a:p>
        </p:txBody>
      </p:sp>
    </p:spTree>
    <p:extLst>
      <p:ext uri="{BB962C8B-B14F-4D97-AF65-F5344CB8AC3E}">
        <p14:creationId xmlns:p14="http://schemas.microsoft.com/office/powerpoint/2010/main" val="157059513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3" name="Image 2" descr="Feuille morte au s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00" y="1620000"/>
            <a:ext cx="8064000" cy="5040000"/>
          </a:xfrm>
          <a:prstGeom prst="rect">
            <a:avLst/>
          </a:prstGeom>
        </p:spPr>
      </p:pic>
      <p:sp>
        <p:nvSpPr>
          <p:cNvPr id="5" name="ZoneTexte 4"/>
          <p:cNvSpPr txBox="1"/>
          <p:nvPr/>
        </p:nvSpPr>
        <p:spPr>
          <a:xfrm>
            <a:off x="1701209" y="1102312"/>
            <a:ext cx="5786508" cy="369332"/>
          </a:xfrm>
          <a:prstGeom prst="rect">
            <a:avLst/>
          </a:prstGeom>
          <a:noFill/>
        </p:spPr>
        <p:txBody>
          <a:bodyPr wrap="square" rtlCol="0">
            <a:spAutoFit/>
          </a:bodyPr>
          <a:lstStyle/>
          <a:p>
            <a:pPr algn="ctr"/>
            <a:r>
              <a:rPr lang="fr-FR" b="1" dirty="0" smtClean="0"/>
              <a:t>Développement défini =&gt; sénescence fatale</a:t>
            </a:r>
            <a:endParaRPr lang="fr-FR" b="1" dirty="0"/>
          </a:p>
        </p:txBody>
      </p:sp>
    </p:spTree>
    <p:extLst>
      <p:ext uri="{BB962C8B-B14F-4D97-AF65-F5344CB8AC3E}">
        <p14:creationId xmlns:p14="http://schemas.microsoft.com/office/powerpoint/2010/main" val="100353781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2" name="Image 1" descr="Fleur petales tombes au so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30" y="1620000"/>
            <a:ext cx="7589640" cy="5040000"/>
          </a:xfrm>
          <a:prstGeom prst="rect">
            <a:avLst/>
          </a:prstGeom>
        </p:spPr>
      </p:pic>
      <p:sp>
        <p:nvSpPr>
          <p:cNvPr id="5" name="ZoneTexte 4"/>
          <p:cNvSpPr txBox="1"/>
          <p:nvPr/>
        </p:nvSpPr>
        <p:spPr>
          <a:xfrm>
            <a:off x="1701209" y="1102312"/>
            <a:ext cx="5786508" cy="369332"/>
          </a:xfrm>
          <a:prstGeom prst="rect">
            <a:avLst/>
          </a:prstGeom>
          <a:noFill/>
        </p:spPr>
        <p:txBody>
          <a:bodyPr wrap="square" rtlCol="0">
            <a:spAutoFit/>
          </a:bodyPr>
          <a:lstStyle/>
          <a:p>
            <a:pPr algn="ctr"/>
            <a:r>
              <a:rPr lang="fr-FR" b="1" dirty="0" smtClean="0"/>
              <a:t>Développement défini =&gt; sénescence fatale</a:t>
            </a:r>
            <a:endParaRPr lang="fr-FR" b="1" dirty="0"/>
          </a:p>
        </p:txBody>
      </p:sp>
    </p:spTree>
    <p:extLst>
      <p:ext uri="{BB962C8B-B14F-4D97-AF65-F5344CB8AC3E}">
        <p14:creationId xmlns:p14="http://schemas.microsoft.com/office/powerpoint/2010/main" val="12232064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2" y="1773290"/>
            <a:ext cx="7739285" cy="2031325"/>
          </a:xfrm>
          <a:prstGeom prst="rect">
            <a:avLst/>
          </a:prstGeom>
          <a:noFill/>
        </p:spPr>
        <p:txBody>
          <a:bodyPr wrap="square" rtlCol="0">
            <a:spAutoFit/>
          </a:bodyPr>
          <a:lstStyle/>
          <a:p>
            <a:r>
              <a:rPr lang="fr-FR" dirty="0"/>
              <a:t>d</a:t>
            </a:r>
            <a:r>
              <a:rPr lang="fr-FR" dirty="0" smtClean="0"/>
              <a:t>eux groupes de théories :</a:t>
            </a:r>
          </a:p>
          <a:p>
            <a:pPr marL="285750" indent="-285750">
              <a:buFont typeface="Arial"/>
              <a:buChar char="•"/>
              <a:defRPr/>
            </a:pPr>
            <a:r>
              <a:rPr lang="fr-FR" dirty="0"/>
              <a:t>théories fondées sur l’altération du </a:t>
            </a:r>
            <a:r>
              <a:rPr lang="fr-FR" dirty="0" smtClean="0"/>
              <a:t>génome :</a:t>
            </a:r>
          </a:p>
          <a:p>
            <a:pPr marL="742950" lvl="1" indent="-285750">
              <a:buFont typeface="Arial"/>
              <a:buChar char="•"/>
              <a:defRPr/>
            </a:pPr>
            <a:r>
              <a:rPr lang="fr-FR" dirty="0"/>
              <a:t>g</a:t>
            </a:r>
            <a:r>
              <a:rPr lang="fr-FR" dirty="0" smtClean="0"/>
              <a:t>énome se dégrade au cours de la vie de l’organisme</a:t>
            </a:r>
          </a:p>
          <a:p>
            <a:pPr marL="742950" lvl="1" indent="-285750">
              <a:buFont typeface="Arial"/>
              <a:buChar char="•"/>
              <a:defRPr/>
            </a:pPr>
            <a:r>
              <a:rPr lang="fr-FR" dirty="0"/>
              <a:t>g</a:t>
            </a:r>
            <a:r>
              <a:rPr lang="fr-FR" dirty="0" smtClean="0"/>
              <a:t>énome dégradé cause sénescence</a:t>
            </a:r>
          </a:p>
          <a:p>
            <a:pPr marL="285750" indent="-285750">
              <a:buFont typeface="Arial"/>
              <a:buChar char="•"/>
              <a:defRPr/>
            </a:pPr>
            <a:r>
              <a:rPr lang="fr-FR" dirty="0" smtClean="0"/>
              <a:t>théories fondées </a:t>
            </a:r>
            <a:r>
              <a:rPr lang="fr-FR" dirty="0"/>
              <a:t>sur les défauts du génome issu de </a:t>
            </a:r>
            <a:r>
              <a:rPr lang="fr-FR" dirty="0" smtClean="0"/>
              <a:t>l’évolution :</a:t>
            </a:r>
          </a:p>
          <a:p>
            <a:pPr marL="742950" lvl="1" indent="-285750">
              <a:buFont typeface="Arial"/>
              <a:buChar char="•"/>
              <a:defRPr/>
            </a:pPr>
            <a:r>
              <a:rPr lang="fr-FR" dirty="0" smtClean="0"/>
              <a:t>certains gènes responsables sénescence</a:t>
            </a:r>
          </a:p>
          <a:p>
            <a:pPr marL="742950" lvl="1" indent="-285750">
              <a:buFont typeface="Arial"/>
              <a:buChar char="•"/>
              <a:defRPr/>
            </a:pPr>
            <a:r>
              <a:rPr lang="fr-FR" dirty="0"/>
              <a:t>g</a:t>
            </a:r>
            <a:r>
              <a:rPr lang="fr-FR" dirty="0" smtClean="0"/>
              <a:t>ènes sénescence pas éliminés par sélection naturelle, voire favorisés</a:t>
            </a:r>
            <a:endParaRPr lang="fr-FR" dirty="0"/>
          </a:p>
        </p:txBody>
      </p:sp>
    </p:spTree>
    <p:extLst>
      <p:ext uri="{BB962C8B-B14F-4D97-AF65-F5344CB8AC3E}">
        <p14:creationId xmlns:p14="http://schemas.microsoft.com/office/powerpoint/2010/main" val="55064412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pic>
        <p:nvPicPr>
          <p:cNvPr id="6" name="Image 5" descr="Foret clonale plus 80000 ans USA Uta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49" y="1620000"/>
            <a:ext cx="7604973" cy="5040000"/>
          </a:xfrm>
          <a:prstGeom prst="rect">
            <a:avLst/>
          </a:prstGeom>
        </p:spPr>
      </p:pic>
      <p:sp>
        <p:nvSpPr>
          <p:cNvPr id="5" name="ZoneTexte 4"/>
          <p:cNvSpPr txBox="1"/>
          <p:nvPr/>
        </p:nvSpPr>
        <p:spPr>
          <a:xfrm>
            <a:off x="1701209" y="1102312"/>
            <a:ext cx="5786508" cy="369332"/>
          </a:xfrm>
          <a:prstGeom prst="rect">
            <a:avLst/>
          </a:prstGeom>
          <a:noFill/>
        </p:spPr>
        <p:txBody>
          <a:bodyPr wrap="square" rtlCol="0">
            <a:spAutoFit/>
          </a:bodyPr>
          <a:lstStyle/>
          <a:p>
            <a:pPr algn="ctr"/>
            <a:r>
              <a:rPr lang="fr-FR" b="1" dirty="0" smtClean="0"/>
              <a:t>Développement indéfini =&gt; survie sans fin</a:t>
            </a:r>
            <a:endParaRPr lang="fr-FR" b="1" dirty="0"/>
          </a:p>
        </p:txBody>
      </p:sp>
    </p:spTree>
    <p:extLst>
      <p:ext uri="{BB962C8B-B14F-4D97-AF65-F5344CB8AC3E}">
        <p14:creationId xmlns:p14="http://schemas.microsoft.com/office/powerpoint/2010/main" val="255064115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950446"/>
            <a:ext cx="5786508" cy="646331"/>
          </a:xfrm>
          <a:prstGeom prst="rect">
            <a:avLst/>
          </a:prstGeom>
          <a:noFill/>
        </p:spPr>
        <p:txBody>
          <a:bodyPr wrap="square" rtlCol="0">
            <a:spAutoFit/>
          </a:bodyPr>
          <a:lstStyle/>
          <a:p>
            <a:pPr algn="ctr"/>
            <a:r>
              <a:rPr lang="fr-FR" b="1" dirty="0" smtClean="0"/>
              <a:t>Réorganiser =&gt; survie sans fin</a:t>
            </a:r>
          </a:p>
          <a:p>
            <a:pPr algn="ctr"/>
            <a:r>
              <a:rPr lang="fr-FR" b="1" dirty="0" smtClean="0"/>
              <a:t>Rester près du maximum d’élasticité</a:t>
            </a:r>
            <a:endParaRPr lang="fr-FR" b="1" dirty="0"/>
          </a:p>
        </p:txBody>
      </p:sp>
      <p:sp>
        <p:nvSpPr>
          <p:cNvPr id="2" name="ZoneTexte 1"/>
          <p:cNvSpPr txBox="1"/>
          <p:nvPr/>
        </p:nvSpPr>
        <p:spPr>
          <a:xfrm>
            <a:off x="778742" y="5982579"/>
            <a:ext cx="7739284" cy="369332"/>
          </a:xfrm>
          <a:prstGeom prst="rect">
            <a:avLst/>
          </a:prstGeom>
          <a:noFill/>
        </p:spPr>
        <p:txBody>
          <a:bodyPr wrap="square" rtlCol="0">
            <a:spAutoFit/>
          </a:bodyPr>
          <a:lstStyle/>
          <a:p>
            <a:pPr algn="ctr"/>
            <a:r>
              <a:rPr lang="is-IS" b="1" i="1" dirty="0" smtClean="0"/>
              <a:t>Exemple : logistique et ergonomie dans un atelier de montage.</a:t>
            </a:r>
            <a:endParaRPr lang="fr-FR" b="1" i="1" dirty="0"/>
          </a:p>
        </p:txBody>
      </p:sp>
      <p:pic>
        <p:nvPicPr>
          <p:cNvPr id="5" name="Image 4" descr="Entreprise ateiler montage Airbus A3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42" y="1671821"/>
            <a:ext cx="7673135" cy="4118667"/>
          </a:xfrm>
          <a:prstGeom prst="rect">
            <a:avLst/>
          </a:prstGeom>
        </p:spPr>
      </p:pic>
    </p:spTree>
    <p:extLst>
      <p:ext uri="{BB962C8B-B14F-4D97-AF65-F5344CB8AC3E}">
        <p14:creationId xmlns:p14="http://schemas.microsoft.com/office/powerpoint/2010/main" val="160451333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Questions</a:t>
            </a:r>
            <a:endParaRPr lang="fr-FR" b="1" dirty="0"/>
          </a:p>
        </p:txBody>
      </p:sp>
      <p:sp>
        <p:nvSpPr>
          <p:cNvPr id="2" name="ZoneTexte 1"/>
          <p:cNvSpPr txBox="1"/>
          <p:nvPr/>
        </p:nvSpPr>
        <p:spPr>
          <a:xfrm>
            <a:off x="778742" y="1718357"/>
            <a:ext cx="7739284" cy="1477328"/>
          </a:xfrm>
          <a:prstGeom prst="rect">
            <a:avLst/>
          </a:prstGeom>
          <a:noFill/>
        </p:spPr>
        <p:txBody>
          <a:bodyPr wrap="square" rtlCol="0">
            <a:spAutoFit/>
          </a:bodyPr>
          <a:lstStyle/>
          <a:p>
            <a:r>
              <a:rPr lang="fr-FR" dirty="0" smtClean="0"/>
              <a:t>Pourquoi l’accumulation des contraintes apparaît-elle inéluctable ?</a:t>
            </a:r>
          </a:p>
          <a:p>
            <a:endParaRPr lang="fr-FR" dirty="0"/>
          </a:p>
          <a:p>
            <a:r>
              <a:rPr lang="fr-FR" dirty="0" smtClean="0"/>
              <a:t>Y a-t-il un principe intangible ? (analogue à l’augmentation de l’entropie</a:t>
            </a:r>
            <a:r>
              <a:rPr lang="is-IS" dirty="0" smtClean="0"/>
              <a:t>…)</a:t>
            </a:r>
          </a:p>
          <a:p>
            <a:endParaRPr lang="is-IS" dirty="0"/>
          </a:p>
          <a:p>
            <a:r>
              <a:rPr lang="is-IS" dirty="0" smtClean="0"/>
              <a:t>Ou bien y aurait-il un moyen d’éviter cette accumulation ?</a:t>
            </a:r>
            <a:endParaRPr lang="fr-FR" dirty="0"/>
          </a:p>
        </p:txBody>
      </p:sp>
    </p:spTree>
    <p:extLst>
      <p:ext uri="{BB962C8B-B14F-4D97-AF65-F5344CB8AC3E}">
        <p14:creationId xmlns:p14="http://schemas.microsoft.com/office/powerpoint/2010/main" val="37783491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2" y="1773290"/>
            <a:ext cx="7588868" cy="3416320"/>
          </a:xfrm>
          <a:prstGeom prst="rect">
            <a:avLst/>
          </a:prstGeom>
          <a:noFill/>
        </p:spPr>
        <p:txBody>
          <a:bodyPr wrap="square" rtlCol="0">
            <a:spAutoFit/>
          </a:bodyPr>
          <a:lstStyle/>
          <a:p>
            <a:r>
              <a:rPr lang="fr-FR" dirty="0" smtClean="0"/>
              <a:t>Première grande cause reconnue de la sénescence :</a:t>
            </a:r>
          </a:p>
          <a:p>
            <a:pPr marL="342900" indent="-342900">
              <a:buFont typeface="Arial"/>
              <a:buChar char="•"/>
            </a:pPr>
            <a:endParaRPr lang="fr-FR" b="1" dirty="0"/>
          </a:p>
          <a:p>
            <a:pPr marL="342900" indent="-342900">
              <a:buFont typeface="Arial"/>
              <a:buChar char="•"/>
            </a:pPr>
            <a:r>
              <a:rPr lang="fr-FR" b="1" dirty="0" smtClean="0"/>
              <a:t>ADN endommagé</a:t>
            </a:r>
          </a:p>
          <a:p>
            <a:pPr marL="800100" lvl="1" indent="-342900">
              <a:buFont typeface="Arial"/>
              <a:buChar char="•"/>
            </a:pPr>
            <a:r>
              <a:rPr lang="fr-FR" b="1" dirty="0"/>
              <a:t>a</a:t>
            </a:r>
            <a:r>
              <a:rPr lang="fr-FR" b="1" dirty="0" smtClean="0"/>
              <a:t>ccumulation dommages sur ADN :</a:t>
            </a:r>
          </a:p>
          <a:p>
            <a:pPr marL="800100" lvl="1" indent="-342900">
              <a:buFont typeface="Arial"/>
              <a:buChar char="•"/>
            </a:pPr>
            <a:r>
              <a:rPr lang="fr-FR" b="1" dirty="0"/>
              <a:t>o</a:t>
            </a:r>
            <a:r>
              <a:rPr lang="fr-FR" b="1" dirty="0" smtClean="0"/>
              <a:t>xydation =&gt; anomalies chimiques structure ADN</a:t>
            </a:r>
          </a:p>
          <a:p>
            <a:pPr marL="1257300" lvl="2" indent="-342900">
              <a:buFont typeface="Arial"/>
              <a:buChar char="•"/>
            </a:pPr>
            <a:r>
              <a:rPr lang="fr-FR" b="1" dirty="0" smtClean="0"/>
              <a:t>radicaux </a:t>
            </a:r>
            <a:r>
              <a:rPr lang="fr-FR" b="1" dirty="0"/>
              <a:t>libres</a:t>
            </a:r>
            <a:r>
              <a:rPr lang="fr-FR" b="1" dirty="0" smtClean="0"/>
              <a:t>,</a:t>
            </a:r>
          </a:p>
          <a:p>
            <a:pPr marL="1257300" lvl="2" indent="-342900">
              <a:buFont typeface="Arial"/>
              <a:buChar char="•"/>
            </a:pPr>
            <a:r>
              <a:rPr lang="fr-FR" b="1" dirty="0" smtClean="0"/>
              <a:t>ions oxygénés,</a:t>
            </a:r>
          </a:p>
          <a:p>
            <a:pPr marL="1257300" lvl="2" indent="-342900">
              <a:buFont typeface="Arial"/>
              <a:buChar char="•"/>
            </a:pPr>
            <a:r>
              <a:rPr lang="fr-FR" b="1" dirty="0" smtClean="0"/>
              <a:t>peroxydes,</a:t>
            </a:r>
          </a:p>
          <a:p>
            <a:pPr marL="800100" lvl="1" indent="-342900">
              <a:buFont typeface="Arial"/>
              <a:buChar char="•"/>
            </a:pPr>
            <a:r>
              <a:rPr lang="fr-FR" b="1" dirty="0"/>
              <a:t>n</a:t>
            </a:r>
            <a:r>
              <a:rPr lang="fr-FR" b="1" dirty="0" smtClean="0"/>
              <a:t>ormalement réparées enzymes,  mais réparations imparfaites</a:t>
            </a:r>
          </a:p>
          <a:p>
            <a:pPr marL="1257300" lvl="2" indent="-342900">
              <a:buFont typeface="Arial"/>
              <a:buChar char="•"/>
            </a:pPr>
            <a:r>
              <a:rPr lang="fr-FR" b="1" dirty="0"/>
              <a:t>a</a:t>
            </a:r>
            <a:r>
              <a:rPr lang="fr-FR" b="1" dirty="0" smtClean="0"/>
              <a:t>ccumulation de défauts</a:t>
            </a:r>
          </a:p>
          <a:p>
            <a:pPr marL="1257300" lvl="2" indent="-342900">
              <a:buFont typeface="Arial"/>
              <a:buChar char="•"/>
            </a:pPr>
            <a:r>
              <a:rPr lang="fr-FR" b="1" dirty="0"/>
              <a:t>s</a:t>
            </a:r>
            <a:r>
              <a:rPr lang="fr-FR" b="1" dirty="0" smtClean="0"/>
              <a:t>urtout chez les cellules qui se divisent peu</a:t>
            </a:r>
          </a:p>
          <a:p>
            <a:pPr marL="1257300" lvl="2" indent="-342900">
              <a:buFont typeface="Arial"/>
              <a:buChar char="•"/>
            </a:pPr>
            <a:r>
              <a:rPr lang="fr-FR" b="1" dirty="0" smtClean="0"/>
              <a:t>=&gt; mutations, dégradation séquence</a:t>
            </a:r>
            <a:endParaRPr lang="fr-FR" b="1" dirty="0"/>
          </a:p>
        </p:txBody>
      </p:sp>
    </p:spTree>
    <p:extLst>
      <p:ext uri="{BB962C8B-B14F-4D97-AF65-F5344CB8AC3E}">
        <p14:creationId xmlns:p14="http://schemas.microsoft.com/office/powerpoint/2010/main" val="26809547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3" y="1773290"/>
            <a:ext cx="7062260" cy="2031325"/>
          </a:xfrm>
          <a:prstGeom prst="rect">
            <a:avLst/>
          </a:prstGeom>
          <a:noFill/>
        </p:spPr>
        <p:txBody>
          <a:bodyPr wrap="square" rtlCol="0">
            <a:spAutoFit/>
          </a:bodyPr>
          <a:lstStyle/>
          <a:p>
            <a:pPr marL="342900" indent="-342900">
              <a:buFont typeface="Arial"/>
              <a:buChar char="•"/>
            </a:pPr>
            <a:r>
              <a:rPr lang="fr-FR" dirty="0" smtClean="0"/>
              <a:t>ADN endommagé</a:t>
            </a:r>
          </a:p>
          <a:p>
            <a:pPr marL="342900" indent="-342900">
              <a:buFont typeface="Arial"/>
              <a:buChar char="•"/>
            </a:pPr>
            <a:r>
              <a:rPr lang="fr-FR" b="1" dirty="0" smtClean="0"/>
              <a:t>Télomères raccourcis</a:t>
            </a:r>
          </a:p>
          <a:p>
            <a:pPr marL="800100" lvl="1" indent="-342900">
              <a:buFont typeface="Arial"/>
              <a:buChar char="•"/>
            </a:pPr>
            <a:r>
              <a:rPr lang="fr-FR" b="1" dirty="0"/>
              <a:t>s</a:t>
            </a:r>
            <a:r>
              <a:rPr lang="fr-FR" b="1" dirty="0" smtClean="0"/>
              <a:t>équences répétitives extrémité chromosomes</a:t>
            </a:r>
          </a:p>
          <a:p>
            <a:pPr marL="800100" lvl="1" indent="-342900">
              <a:buFont typeface="Arial"/>
              <a:buChar char="•"/>
            </a:pPr>
            <a:r>
              <a:rPr lang="fr-FR" b="1" dirty="0" smtClean="0"/>
              <a:t>protection, aident réplication correcte</a:t>
            </a:r>
          </a:p>
          <a:p>
            <a:pPr marL="800100" lvl="1" indent="-342900">
              <a:buFont typeface="Arial"/>
              <a:buChar char="•"/>
            </a:pPr>
            <a:r>
              <a:rPr lang="fr-FR" b="1" dirty="0"/>
              <a:t>m</a:t>
            </a:r>
            <a:r>
              <a:rPr lang="fr-FR" b="1" dirty="0" smtClean="0"/>
              <a:t>ais constate raccourcissent à chaque réplication</a:t>
            </a:r>
          </a:p>
          <a:p>
            <a:pPr marL="800100" lvl="1" indent="-342900">
              <a:buFont typeface="Arial"/>
              <a:buChar char="•"/>
            </a:pPr>
            <a:r>
              <a:rPr lang="fr-FR" b="1" dirty="0"/>
              <a:t>l</a:t>
            </a:r>
            <a:r>
              <a:rPr lang="fr-FR" b="1" dirty="0" smtClean="0"/>
              <a:t>imite de </a:t>
            </a:r>
            <a:r>
              <a:rPr lang="fr-FR" b="1" dirty="0" err="1" smtClean="0"/>
              <a:t>Hayflick</a:t>
            </a:r>
            <a:r>
              <a:rPr lang="fr-FR" b="1" dirty="0"/>
              <a:t> </a:t>
            </a:r>
            <a:r>
              <a:rPr lang="fr-FR" b="1" dirty="0" smtClean="0"/>
              <a:t>(~50 réplications, muscle)</a:t>
            </a:r>
          </a:p>
          <a:p>
            <a:pPr marL="800100" lvl="1" indent="-342900">
              <a:buFont typeface="Arial"/>
              <a:buChar char="•"/>
            </a:pPr>
            <a:r>
              <a:rPr lang="fr-FR" b="1" dirty="0" smtClean="0"/>
              <a:t>télomères trop courts =&gt; plus de division</a:t>
            </a:r>
          </a:p>
        </p:txBody>
      </p:sp>
    </p:spTree>
    <p:extLst>
      <p:ext uri="{BB962C8B-B14F-4D97-AF65-F5344CB8AC3E}">
        <p14:creationId xmlns:p14="http://schemas.microsoft.com/office/powerpoint/2010/main" val="22962241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7528" y="263591"/>
            <a:ext cx="8613869" cy="748923"/>
          </a:xfrm>
          <a:prstGeom prst="rect">
            <a:avLst/>
          </a:prstGeom>
          <a:noFill/>
        </p:spPr>
        <p:txBody>
          <a:bodyPr wrap="square" rtlCol="0">
            <a:spAutoFit/>
          </a:bodyPr>
          <a:lstStyle/>
          <a:p>
            <a:pPr algn="ctr"/>
            <a:r>
              <a:rPr lang="fr-FR" sz="3200" b="1" baseline="30000" dirty="0" smtClean="0">
                <a:solidFill>
                  <a:srgbClr val="FF0000"/>
                </a:solidFill>
              </a:rPr>
              <a:t>Structures et contraintes :</a:t>
            </a:r>
          </a:p>
          <a:p>
            <a:pPr algn="ctr"/>
            <a:r>
              <a:rPr lang="fr-FR" sz="3200" b="1" baseline="30000" dirty="0" smtClean="0">
                <a:solidFill>
                  <a:srgbClr val="FF0000"/>
                </a:solidFill>
              </a:rPr>
              <a:t>approche systémique du développement et de la sénescence</a:t>
            </a:r>
            <a:endParaRPr lang="fr-FR" sz="3200" b="1" dirty="0">
              <a:solidFill>
                <a:srgbClr val="FF0000"/>
              </a:solidFill>
            </a:endParaRPr>
          </a:p>
        </p:txBody>
      </p:sp>
      <p:sp>
        <p:nvSpPr>
          <p:cNvPr id="11" name="ZoneTexte 10"/>
          <p:cNvSpPr txBox="1"/>
          <p:nvPr/>
        </p:nvSpPr>
        <p:spPr>
          <a:xfrm>
            <a:off x="1701209" y="1102312"/>
            <a:ext cx="5786508" cy="369332"/>
          </a:xfrm>
          <a:prstGeom prst="rect">
            <a:avLst/>
          </a:prstGeom>
          <a:noFill/>
        </p:spPr>
        <p:txBody>
          <a:bodyPr wrap="square" rtlCol="0">
            <a:spAutoFit/>
          </a:bodyPr>
          <a:lstStyle/>
          <a:p>
            <a:pPr algn="ctr"/>
            <a:r>
              <a:rPr lang="fr-FR" b="1" dirty="0" smtClean="0"/>
              <a:t>Théories de la sénescence</a:t>
            </a:r>
            <a:endParaRPr lang="fr-FR" b="1" dirty="0"/>
          </a:p>
        </p:txBody>
      </p:sp>
      <p:sp>
        <p:nvSpPr>
          <p:cNvPr id="2" name="ZoneTexte 1"/>
          <p:cNvSpPr txBox="1"/>
          <p:nvPr/>
        </p:nvSpPr>
        <p:spPr>
          <a:xfrm>
            <a:off x="1162113" y="1773290"/>
            <a:ext cx="6325604" cy="2308324"/>
          </a:xfrm>
          <a:prstGeom prst="rect">
            <a:avLst/>
          </a:prstGeom>
          <a:noFill/>
        </p:spPr>
        <p:txBody>
          <a:bodyPr wrap="square" rtlCol="0">
            <a:spAutoFit/>
          </a:bodyPr>
          <a:lstStyle/>
          <a:p>
            <a:pPr marL="342900" indent="-342900">
              <a:buFont typeface="Arial"/>
              <a:buChar char="•"/>
            </a:pPr>
            <a:r>
              <a:rPr lang="fr-FR" dirty="0" smtClean="0"/>
              <a:t>ADN endommagé</a:t>
            </a:r>
          </a:p>
          <a:p>
            <a:pPr marL="342900" indent="-342900">
              <a:buFont typeface="Arial"/>
              <a:buChar char="•"/>
            </a:pPr>
            <a:r>
              <a:rPr lang="fr-FR" dirty="0" smtClean="0"/>
              <a:t>Télomères raccourcis</a:t>
            </a:r>
          </a:p>
          <a:p>
            <a:pPr marL="1257300" lvl="2" indent="-342900">
              <a:buFont typeface="Arial"/>
              <a:buChar char="•"/>
            </a:pPr>
            <a:r>
              <a:rPr lang="fr-FR" dirty="0" smtClean="0"/>
              <a:t>=&gt; génome dégrade au cours vie organisme</a:t>
            </a:r>
          </a:p>
          <a:p>
            <a:pPr marL="1257300" lvl="2" indent="-342900">
              <a:buFont typeface="Arial"/>
              <a:buChar char="•"/>
            </a:pPr>
            <a:r>
              <a:rPr lang="fr-FR" dirty="0" smtClean="0"/>
              <a:t>=&gt; sénescence</a:t>
            </a:r>
          </a:p>
          <a:p>
            <a:pPr marL="342900" indent="-342900">
              <a:buFont typeface="Arial"/>
              <a:buChar char="•"/>
            </a:pPr>
            <a:endParaRPr lang="fr-FR" dirty="0"/>
          </a:p>
          <a:p>
            <a:pPr marL="342900" indent="-342900">
              <a:buFont typeface="Arial"/>
              <a:buChar char="•"/>
            </a:pPr>
            <a:r>
              <a:rPr lang="fr-FR" dirty="0" smtClean="0"/>
              <a:t>Oui, mais, explication ne tient pas :</a:t>
            </a:r>
          </a:p>
          <a:p>
            <a:pPr marL="342900" indent="-342900">
              <a:buFont typeface="Arial"/>
              <a:buChar char="•"/>
            </a:pPr>
            <a:r>
              <a:rPr lang="fr-FR" dirty="0"/>
              <a:t>s</a:t>
            </a:r>
            <a:r>
              <a:rPr lang="fr-FR" dirty="0" smtClean="0"/>
              <a:t>ystèmes anciens monde végétal</a:t>
            </a:r>
          </a:p>
          <a:p>
            <a:pPr marL="742950" lvl="1" indent="-285750">
              <a:buFont typeface="Arial"/>
              <a:buChar char="•"/>
            </a:pPr>
            <a:r>
              <a:rPr lang="fr-FR" dirty="0"/>
              <a:t>génome </a:t>
            </a:r>
            <a:r>
              <a:rPr lang="fr-FR" dirty="0" smtClean="0"/>
              <a:t>arbres anciens reste fonctionnel, </a:t>
            </a:r>
            <a:r>
              <a:rPr lang="is-IS" dirty="0"/>
              <a:t>…</a:t>
            </a:r>
            <a:endParaRPr lang="fr-FR" dirty="0"/>
          </a:p>
        </p:txBody>
      </p:sp>
    </p:spTree>
    <p:extLst>
      <p:ext uri="{BB962C8B-B14F-4D97-AF65-F5344CB8AC3E}">
        <p14:creationId xmlns:p14="http://schemas.microsoft.com/office/powerpoint/2010/main" val="37482534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23538</TotalTime>
  <Words>5852</Words>
  <Application>Microsoft Macintosh PowerPoint</Application>
  <PresentationFormat>Présentation à l'écran (4:3)</PresentationFormat>
  <Paragraphs>598</Paragraphs>
  <Slides>62</Slides>
  <Notes>62</Notes>
  <HiddenSlides>0</HiddenSlides>
  <MMClips>0</MMClips>
  <ScaleCrop>false</ScaleCrop>
  <HeadingPairs>
    <vt:vector size="4" baseType="variant">
      <vt:variant>
        <vt:lpstr>Thème</vt:lpstr>
      </vt:variant>
      <vt:variant>
        <vt:i4>1</vt:i4>
      </vt:variant>
      <vt:variant>
        <vt:lpstr>Titres des diapositives</vt:lpstr>
      </vt:variant>
      <vt:variant>
        <vt:i4>62</vt:i4>
      </vt:variant>
    </vt:vector>
  </HeadingPairs>
  <TitlesOfParts>
    <vt:vector size="6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ird ird</dc:creator>
  <cp:lastModifiedBy>ird ird</cp:lastModifiedBy>
  <cp:revision>253</cp:revision>
  <dcterms:created xsi:type="dcterms:W3CDTF">2018-11-19T12:58:55Z</dcterms:created>
  <dcterms:modified xsi:type="dcterms:W3CDTF">2021-04-12T16:24:59Z</dcterms:modified>
</cp:coreProperties>
</file>